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7435175" cy="39619238"/>
  <p:notesSz cx="6858000" cy="9144000"/>
  <p:defaultTextStyle>
    <a:defPPr>
      <a:defRPr lang="it-IT"/>
    </a:defPPr>
    <a:lvl1pPr marL="0" algn="l" defTabSz="4397624" rtl="0" eaLnBrk="1" latinLnBrk="0" hangingPunct="1">
      <a:defRPr sz="8700" kern="1200">
        <a:solidFill>
          <a:schemeClr val="tx1"/>
        </a:solidFill>
        <a:latin typeface="+mn-lt"/>
        <a:ea typeface="+mn-ea"/>
        <a:cs typeface="+mn-cs"/>
      </a:defRPr>
    </a:lvl1pPr>
    <a:lvl2pPr marL="2198812" algn="l" defTabSz="4397624" rtl="0" eaLnBrk="1" latinLnBrk="0" hangingPunct="1">
      <a:defRPr sz="8700" kern="1200">
        <a:solidFill>
          <a:schemeClr val="tx1"/>
        </a:solidFill>
        <a:latin typeface="+mn-lt"/>
        <a:ea typeface="+mn-ea"/>
        <a:cs typeface="+mn-cs"/>
      </a:defRPr>
    </a:lvl2pPr>
    <a:lvl3pPr marL="4397624" algn="l" defTabSz="4397624" rtl="0" eaLnBrk="1" latinLnBrk="0" hangingPunct="1">
      <a:defRPr sz="8700" kern="1200">
        <a:solidFill>
          <a:schemeClr val="tx1"/>
        </a:solidFill>
        <a:latin typeface="+mn-lt"/>
        <a:ea typeface="+mn-ea"/>
        <a:cs typeface="+mn-cs"/>
      </a:defRPr>
    </a:lvl3pPr>
    <a:lvl4pPr marL="6596436" algn="l" defTabSz="4397624" rtl="0" eaLnBrk="1" latinLnBrk="0" hangingPunct="1">
      <a:defRPr sz="8700" kern="1200">
        <a:solidFill>
          <a:schemeClr val="tx1"/>
        </a:solidFill>
        <a:latin typeface="+mn-lt"/>
        <a:ea typeface="+mn-ea"/>
        <a:cs typeface="+mn-cs"/>
      </a:defRPr>
    </a:lvl4pPr>
    <a:lvl5pPr marL="8795248" algn="l" defTabSz="4397624" rtl="0" eaLnBrk="1" latinLnBrk="0" hangingPunct="1">
      <a:defRPr sz="8700" kern="1200">
        <a:solidFill>
          <a:schemeClr val="tx1"/>
        </a:solidFill>
        <a:latin typeface="+mn-lt"/>
        <a:ea typeface="+mn-ea"/>
        <a:cs typeface="+mn-cs"/>
      </a:defRPr>
    </a:lvl5pPr>
    <a:lvl6pPr marL="10994060" algn="l" defTabSz="4397624" rtl="0" eaLnBrk="1" latinLnBrk="0" hangingPunct="1">
      <a:defRPr sz="8700" kern="1200">
        <a:solidFill>
          <a:schemeClr val="tx1"/>
        </a:solidFill>
        <a:latin typeface="+mn-lt"/>
        <a:ea typeface="+mn-ea"/>
        <a:cs typeface="+mn-cs"/>
      </a:defRPr>
    </a:lvl6pPr>
    <a:lvl7pPr marL="13192872" algn="l" defTabSz="4397624" rtl="0" eaLnBrk="1" latinLnBrk="0" hangingPunct="1">
      <a:defRPr sz="8700" kern="1200">
        <a:solidFill>
          <a:schemeClr val="tx1"/>
        </a:solidFill>
        <a:latin typeface="+mn-lt"/>
        <a:ea typeface="+mn-ea"/>
        <a:cs typeface="+mn-cs"/>
      </a:defRPr>
    </a:lvl7pPr>
    <a:lvl8pPr marL="15391684" algn="l" defTabSz="4397624" rtl="0" eaLnBrk="1" latinLnBrk="0" hangingPunct="1">
      <a:defRPr sz="8700" kern="1200">
        <a:solidFill>
          <a:schemeClr val="tx1"/>
        </a:solidFill>
        <a:latin typeface="+mn-lt"/>
        <a:ea typeface="+mn-ea"/>
        <a:cs typeface="+mn-cs"/>
      </a:defRPr>
    </a:lvl8pPr>
    <a:lvl9pPr marL="17590496" algn="l" defTabSz="4397624" rtl="0" eaLnBrk="1" latinLnBrk="0" hangingPunct="1">
      <a:defRPr sz="8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79">
          <p15:clr>
            <a:srgbClr val="A4A3A4"/>
          </p15:clr>
        </p15:guide>
        <p15:guide id="2" pos="86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1" d="100"/>
          <a:sy n="51" d="100"/>
        </p:scale>
        <p:origin x="36" y="36"/>
      </p:cViewPr>
      <p:guideLst>
        <p:guide orient="horz" pos="12479"/>
        <p:guide pos="86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tente\Dropbox\Dati%20e%20presentazioni\WF%20graph.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0.11777244397471452"/>
          <c:y val="2.9945478650717179E-2"/>
          <c:w val="0.8642954446467831"/>
          <c:h val="0.72688823176985928"/>
        </c:manualLayout>
      </c:layout>
      <c:bar3DChart>
        <c:barDir val="bar"/>
        <c:grouping val="clustered"/>
        <c:varyColors val="0"/>
        <c:ser>
          <c:idx val="0"/>
          <c:order val="0"/>
          <c:invertIfNegative val="0"/>
          <c:dLbls>
            <c:dLbl>
              <c:idx val="0"/>
              <c:layout>
                <c:manualLayout>
                  <c:x val="5.0460649166084601E-2"/>
                  <c:y val="0"/>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21E7-426B-8143-C322380DEBAB}"/>
                </c:ext>
              </c:extLst>
            </c:dLbl>
            <c:dLbl>
              <c:idx val="1"/>
              <c:layout>
                <c:manualLayout>
                  <c:x val="1.7809640882147506E-2"/>
                  <c:y val="-4.9908554536647764E-17"/>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21E7-426B-8143-C322380DEBAB}"/>
                </c:ext>
              </c:extLst>
            </c:dLbl>
            <c:dLbl>
              <c:idx val="2"/>
              <c:layout>
                <c:manualLayout>
                  <c:x val="1.0388957181252712E-2"/>
                  <c:y val="-2.7223162409742889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21E7-426B-8143-C322380DEBAB}"/>
                </c:ext>
              </c:extLst>
            </c:dLbl>
            <c:dLbl>
              <c:idx val="3"/>
              <c:layout>
                <c:manualLayout>
                  <c:x val="4.0071691984831889E-2"/>
                  <c:y val="-1.361158120487145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21E7-426B-8143-C322380DEBAB}"/>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Foglio1!$A$2:$A$5</c:f>
              <c:strCache>
                <c:ptCount val="4"/>
                <c:pt idx="0">
                  <c:v>La-B</c:v>
                </c:pt>
                <c:pt idx="1">
                  <c:v>Ce-B</c:v>
                </c:pt>
                <c:pt idx="2">
                  <c:v>CN</c:v>
                </c:pt>
                <c:pt idx="3">
                  <c:v>AlN</c:v>
                </c:pt>
              </c:strCache>
            </c:strRef>
          </c:cat>
          <c:val>
            <c:numRef>
              <c:f>Foglio1!$B$2:$B$5</c:f>
              <c:numCache>
                <c:formatCode>General</c:formatCode>
                <c:ptCount val="4"/>
                <c:pt idx="0">
                  <c:v>2.8</c:v>
                </c:pt>
                <c:pt idx="1">
                  <c:v>3.1</c:v>
                </c:pt>
                <c:pt idx="2">
                  <c:v>4</c:v>
                </c:pt>
                <c:pt idx="3">
                  <c:v>3</c:v>
                </c:pt>
              </c:numCache>
            </c:numRef>
          </c:val>
          <c:extLst>
            <c:ext xmlns:c16="http://schemas.microsoft.com/office/drawing/2014/chart" uri="{C3380CC4-5D6E-409C-BE32-E72D297353CC}">
              <c16:uniqueId val="{00000004-21E7-426B-8143-C322380DEBAB}"/>
            </c:ext>
          </c:extLst>
        </c:ser>
        <c:dLbls>
          <c:showLegendKey val="0"/>
          <c:showVal val="1"/>
          <c:showCatName val="0"/>
          <c:showSerName val="0"/>
          <c:showPercent val="0"/>
          <c:showBubbleSize val="0"/>
        </c:dLbls>
        <c:gapWidth val="150"/>
        <c:shape val="cylinder"/>
        <c:axId val="67495808"/>
        <c:axId val="67565440"/>
        <c:axId val="0"/>
      </c:bar3DChart>
      <c:catAx>
        <c:axId val="67495808"/>
        <c:scaling>
          <c:orientation val="minMax"/>
        </c:scaling>
        <c:delete val="0"/>
        <c:axPos val="l"/>
        <c:numFmt formatCode="General" sourceLinked="0"/>
        <c:majorTickMark val="out"/>
        <c:minorTickMark val="none"/>
        <c:tickLblPos val="nextTo"/>
        <c:crossAx val="67565440"/>
        <c:crosses val="autoZero"/>
        <c:auto val="1"/>
        <c:lblAlgn val="ctr"/>
        <c:lblOffset val="100"/>
        <c:noMultiLvlLbl val="0"/>
      </c:catAx>
      <c:valAx>
        <c:axId val="67565440"/>
        <c:scaling>
          <c:orientation val="minMax"/>
        </c:scaling>
        <c:delete val="0"/>
        <c:axPos val="b"/>
        <c:majorGridlines/>
        <c:title>
          <c:tx>
            <c:rich>
              <a:bodyPr/>
              <a:lstStyle/>
              <a:p>
                <a:pPr>
                  <a:defRPr/>
                </a:pPr>
                <a:r>
                  <a:rPr lang="it-IT"/>
                  <a:t>Work function (eV)</a:t>
                </a:r>
              </a:p>
            </c:rich>
          </c:tx>
          <c:layout/>
          <c:overlay val="0"/>
        </c:title>
        <c:numFmt formatCode="General" sourceLinked="1"/>
        <c:majorTickMark val="out"/>
        <c:minorTickMark val="none"/>
        <c:tickLblPos val="nextTo"/>
        <c:crossAx val="67495808"/>
        <c:crosses val="autoZero"/>
        <c:crossBetween val="between"/>
      </c:valAx>
    </c:plotArea>
    <c:plotVisOnly val="1"/>
    <c:dispBlanksAs val="gap"/>
    <c:showDLblsOverMax val="0"/>
  </c:chart>
  <c:txPr>
    <a:bodyPr/>
    <a:lstStyle/>
    <a:p>
      <a:pPr>
        <a:defRPr sz="2400" b="1"/>
      </a:pPr>
      <a:endParaRPr lang="it-IT"/>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FD42B1-7176-4FCE-AA8B-5896E9E5D9C9}" type="datetimeFigureOut">
              <a:rPr lang="it-IT" smtClean="0"/>
              <a:t>19/12/2017</a:t>
            </a:fld>
            <a:endParaRPr lang="it-IT"/>
          </a:p>
        </p:txBody>
      </p:sp>
      <p:sp>
        <p:nvSpPr>
          <p:cNvPr id="4" name="Segnaposto immagine diapositiva 3"/>
          <p:cNvSpPr>
            <a:spLocks noGrp="1" noRot="1" noChangeAspect="1"/>
          </p:cNvSpPr>
          <p:nvPr>
            <p:ph type="sldImg" idx="2"/>
          </p:nvPr>
        </p:nvSpPr>
        <p:spPr>
          <a:xfrm>
            <a:off x="2241550" y="685800"/>
            <a:ext cx="23749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038618-C980-47BF-AD4D-2066590D664F}" type="slidenum">
              <a:rPr lang="it-IT" smtClean="0"/>
              <a:t>‹N›</a:t>
            </a:fld>
            <a:endParaRPr lang="it-IT"/>
          </a:p>
        </p:txBody>
      </p:sp>
    </p:spTree>
    <p:extLst>
      <p:ext uri="{BB962C8B-B14F-4D97-AF65-F5344CB8AC3E}">
        <p14:creationId xmlns:p14="http://schemas.microsoft.com/office/powerpoint/2010/main" val="745286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23038618-C980-47BF-AD4D-2066590D664F}" type="slidenum">
              <a:rPr lang="it-IT" smtClean="0"/>
              <a:t>1</a:t>
            </a:fld>
            <a:endParaRPr lang="it-IT"/>
          </a:p>
        </p:txBody>
      </p:sp>
    </p:spTree>
    <p:extLst>
      <p:ext uri="{BB962C8B-B14F-4D97-AF65-F5344CB8AC3E}">
        <p14:creationId xmlns:p14="http://schemas.microsoft.com/office/powerpoint/2010/main" val="2586581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2057638" y="12307646"/>
            <a:ext cx="23319899" cy="8492457"/>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4115276" y="22450902"/>
            <a:ext cx="19204623" cy="10124916"/>
          </a:xfrm>
        </p:spPr>
        <p:txBody>
          <a:bodyPr/>
          <a:lstStyle>
            <a:lvl1pPr marL="0" indent="0" algn="ctr">
              <a:buNone/>
              <a:defRPr>
                <a:solidFill>
                  <a:schemeClr val="tx1">
                    <a:tint val="75000"/>
                  </a:schemeClr>
                </a:solidFill>
              </a:defRPr>
            </a:lvl1pPr>
            <a:lvl2pPr marL="2198812" indent="0" algn="ctr">
              <a:buNone/>
              <a:defRPr>
                <a:solidFill>
                  <a:schemeClr val="tx1">
                    <a:tint val="75000"/>
                  </a:schemeClr>
                </a:solidFill>
              </a:defRPr>
            </a:lvl2pPr>
            <a:lvl3pPr marL="4397624" indent="0" algn="ctr">
              <a:buNone/>
              <a:defRPr>
                <a:solidFill>
                  <a:schemeClr val="tx1">
                    <a:tint val="75000"/>
                  </a:schemeClr>
                </a:solidFill>
              </a:defRPr>
            </a:lvl3pPr>
            <a:lvl4pPr marL="6596436" indent="0" algn="ctr">
              <a:buNone/>
              <a:defRPr>
                <a:solidFill>
                  <a:schemeClr val="tx1">
                    <a:tint val="75000"/>
                  </a:schemeClr>
                </a:solidFill>
              </a:defRPr>
            </a:lvl4pPr>
            <a:lvl5pPr marL="8795248" indent="0" algn="ctr">
              <a:buNone/>
              <a:defRPr>
                <a:solidFill>
                  <a:schemeClr val="tx1">
                    <a:tint val="75000"/>
                  </a:schemeClr>
                </a:solidFill>
              </a:defRPr>
            </a:lvl5pPr>
            <a:lvl6pPr marL="10994060" indent="0" algn="ctr">
              <a:buNone/>
              <a:defRPr>
                <a:solidFill>
                  <a:schemeClr val="tx1">
                    <a:tint val="75000"/>
                  </a:schemeClr>
                </a:solidFill>
              </a:defRPr>
            </a:lvl6pPr>
            <a:lvl7pPr marL="13192872" indent="0" algn="ctr">
              <a:buNone/>
              <a:defRPr>
                <a:solidFill>
                  <a:schemeClr val="tx1">
                    <a:tint val="75000"/>
                  </a:schemeClr>
                </a:solidFill>
              </a:defRPr>
            </a:lvl7pPr>
            <a:lvl8pPr marL="15391684" indent="0" algn="ctr">
              <a:buNone/>
              <a:defRPr>
                <a:solidFill>
                  <a:schemeClr val="tx1">
                    <a:tint val="75000"/>
                  </a:schemeClr>
                </a:solidFill>
              </a:defRPr>
            </a:lvl8pPr>
            <a:lvl9pPr marL="17590496"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5D010FA1-4BAF-41D8-95ED-96411887610A}" type="datetimeFigureOut">
              <a:rPr lang="it-IT" smtClean="0"/>
              <a:t>19/12/2017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12314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D010FA1-4BAF-41D8-95ED-96411887610A}" type="datetimeFigureOut">
              <a:rPr lang="it-IT" smtClean="0"/>
              <a:t>19/12/2017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010514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59681033" y="11454734"/>
            <a:ext cx="18518743" cy="24411687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115278" y="11454734"/>
            <a:ext cx="55108503" cy="24411687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D010FA1-4BAF-41D8-95ED-96411887610A}" type="datetimeFigureOut">
              <a:rPr lang="it-IT" smtClean="0"/>
              <a:t>19/12/2017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619847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D010FA1-4BAF-41D8-95ED-96411887610A}" type="datetimeFigureOut">
              <a:rPr lang="it-IT" smtClean="0"/>
              <a:t>19/12/2017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8385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2167190" y="25459032"/>
            <a:ext cx="23319899" cy="7868821"/>
          </a:xfrm>
        </p:spPr>
        <p:txBody>
          <a:bodyPr anchor="t"/>
          <a:lstStyle>
            <a:lvl1pPr algn="l">
              <a:defRPr sz="192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2167190" y="16792326"/>
            <a:ext cx="23319899" cy="8666706"/>
          </a:xfrm>
        </p:spPr>
        <p:txBody>
          <a:bodyPr anchor="b"/>
          <a:lstStyle>
            <a:lvl1pPr marL="0" indent="0">
              <a:buNone/>
              <a:defRPr sz="9600">
                <a:solidFill>
                  <a:schemeClr val="tx1">
                    <a:tint val="75000"/>
                  </a:schemeClr>
                </a:solidFill>
              </a:defRPr>
            </a:lvl1pPr>
            <a:lvl2pPr marL="2198812" indent="0">
              <a:buNone/>
              <a:defRPr sz="8700">
                <a:solidFill>
                  <a:schemeClr val="tx1">
                    <a:tint val="75000"/>
                  </a:schemeClr>
                </a:solidFill>
              </a:defRPr>
            </a:lvl2pPr>
            <a:lvl3pPr marL="4397624" indent="0">
              <a:buNone/>
              <a:defRPr sz="7700">
                <a:solidFill>
                  <a:schemeClr val="tx1">
                    <a:tint val="75000"/>
                  </a:schemeClr>
                </a:solidFill>
              </a:defRPr>
            </a:lvl3pPr>
            <a:lvl4pPr marL="6596436" indent="0">
              <a:buNone/>
              <a:defRPr sz="6700">
                <a:solidFill>
                  <a:schemeClr val="tx1">
                    <a:tint val="75000"/>
                  </a:schemeClr>
                </a:solidFill>
              </a:defRPr>
            </a:lvl4pPr>
            <a:lvl5pPr marL="8795248" indent="0">
              <a:buNone/>
              <a:defRPr sz="6700">
                <a:solidFill>
                  <a:schemeClr val="tx1">
                    <a:tint val="75000"/>
                  </a:schemeClr>
                </a:solidFill>
              </a:defRPr>
            </a:lvl5pPr>
            <a:lvl6pPr marL="10994060" indent="0">
              <a:buNone/>
              <a:defRPr sz="6700">
                <a:solidFill>
                  <a:schemeClr val="tx1">
                    <a:tint val="75000"/>
                  </a:schemeClr>
                </a:solidFill>
              </a:defRPr>
            </a:lvl6pPr>
            <a:lvl7pPr marL="13192872" indent="0">
              <a:buNone/>
              <a:defRPr sz="6700">
                <a:solidFill>
                  <a:schemeClr val="tx1">
                    <a:tint val="75000"/>
                  </a:schemeClr>
                </a:solidFill>
              </a:defRPr>
            </a:lvl7pPr>
            <a:lvl8pPr marL="15391684" indent="0">
              <a:buNone/>
              <a:defRPr sz="6700">
                <a:solidFill>
                  <a:schemeClr val="tx1">
                    <a:tint val="75000"/>
                  </a:schemeClr>
                </a:solidFill>
              </a:defRPr>
            </a:lvl8pPr>
            <a:lvl9pPr marL="17590496" indent="0">
              <a:buNone/>
              <a:defRPr sz="67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5D010FA1-4BAF-41D8-95ED-96411887610A}" type="datetimeFigureOut">
              <a:rPr lang="it-IT" smtClean="0"/>
              <a:t>19/12/2017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384296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115276" y="66756585"/>
            <a:ext cx="36813624" cy="188815016"/>
          </a:xfrm>
        </p:spPr>
        <p:txBody>
          <a:bodyPr/>
          <a:lstStyle>
            <a:lvl1pPr>
              <a:defRPr sz="13500"/>
            </a:lvl1pPr>
            <a:lvl2pPr>
              <a:defRPr sz="11500"/>
            </a:lvl2pPr>
            <a:lvl3pPr>
              <a:defRPr sz="9600"/>
            </a:lvl3pPr>
            <a:lvl4pPr>
              <a:defRPr sz="8700"/>
            </a:lvl4pPr>
            <a:lvl5pPr>
              <a:defRPr sz="8700"/>
            </a:lvl5pPr>
            <a:lvl6pPr>
              <a:defRPr sz="8700"/>
            </a:lvl6pPr>
            <a:lvl7pPr>
              <a:defRPr sz="8700"/>
            </a:lvl7pPr>
            <a:lvl8pPr>
              <a:defRPr sz="8700"/>
            </a:lvl8pPr>
            <a:lvl9pPr>
              <a:defRPr sz="87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1386156" y="66756585"/>
            <a:ext cx="36813621" cy="188815016"/>
          </a:xfrm>
        </p:spPr>
        <p:txBody>
          <a:bodyPr/>
          <a:lstStyle>
            <a:lvl1pPr>
              <a:defRPr sz="13500"/>
            </a:lvl1pPr>
            <a:lvl2pPr>
              <a:defRPr sz="11500"/>
            </a:lvl2pPr>
            <a:lvl3pPr>
              <a:defRPr sz="9600"/>
            </a:lvl3pPr>
            <a:lvl4pPr>
              <a:defRPr sz="8700"/>
            </a:lvl4pPr>
            <a:lvl5pPr>
              <a:defRPr sz="8700"/>
            </a:lvl5pPr>
            <a:lvl6pPr>
              <a:defRPr sz="8700"/>
            </a:lvl6pPr>
            <a:lvl7pPr>
              <a:defRPr sz="8700"/>
            </a:lvl7pPr>
            <a:lvl8pPr>
              <a:defRPr sz="8700"/>
            </a:lvl8pPr>
            <a:lvl9pPr>
              <a:defRPr sz="87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5D010FA1-4BAF-41D8-95ED-96411887610A}" type="datetimeFigureOut">
              <a:rPr lang="it-IT" smtClean="0"/>
              <a:t>19/12/2017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8737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1371759" y="1586606"/>
            <a:ext cx="24691658" cy="6603207"/>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1371760" y="8868477"/>
            <a:ext cx="12121967" cy="3695958"/>
          </a:xfrm>
        </p:spPr>
        <p:txBody>
          <a:bodyPr anchor="b"/>
          <a:lstStyle>
            <a:lvl1pPr marL="0" indent="0">
              <a:buNone/>
              <a:defRPr sz="11500" b="1"/>
            </a:lvl1pPr>
            <a:lvl2pPr marL="2198812" indent="0">
              <a:buNone/>
              <a:defRPr sz="9600" b="1"/>
            </a:lvl2pPr>
            <a:lvl3pPr marL="4397624" indent="0">
              <a:buNone/>
              <a:defRPr sz="8700" b="1"/>
            </a:lvl3pPr>
            <a:lvl4pPr marL="6596436" indent="0">
              <a:buNone/>
              <a:defRPr sz="7700" b="1"/>
            </a:lvl4pPr>
            <a:lvl5pPr marL="8795248" indent="0">
              <a:buNone/>
              <a:defRPr sz="7700" b="1"/>
            </a:lvl5pPr>
            <a:lvl6pPr marL="10994060" indent="0">
              <a:buNone/>
              <a:defRPr sz="7700" b="1"/>
            </a:lvl6pPr>
            <a:lvl7pPr marL="13192872" indent="0">
              <a:buNone/>
              <a:defRPr sz="7700" b="1"/>
            </a:lvl7pPr>
            <a:lvl8pPr marL="15391684" indent="0">
              <a:buNone/>
              <a:defRPr sz="7700" b="1"/>
            </a:lvl8pPr>
            <a:lvl9pPr marL="17590496" indent="0">
              <a:buNone/>
              <a:defRPr sz="7700" b="1"/>
            </a:lvl9pPr>
          </a:lstStyle>
          <a:p>
            <a:pPr lvl="0"/>
            <a:r>
              <a:rPr lang="it-IT" smtClean="0"/>
              <a:t>Fare clic per modificare stili del testo dello schema</a:t>
            </a:r>
          </a:p>
        </p:txBody>
      </p:sp>
      <p:sp>
        <p:nvSpPr>
          <p:cNvPr id="4" name="Segnaposto contenuto 3"/>
          <p:cNvSpPr>
            <a:spLocks noGrp="1"/>
          </p:cNvSpPr>
          <p:nvPr>
            <p:ph sz="half" idx="2"/>
          </p:nvPr>
        </p:nvSpPr>
        <p:spPr>
          <a:xfrm>
            <a:off x="1371760" y="12564435"/>
            <a:ext cx="12121967" cy="22826920"/>
          </a:xfrm>
        </p:spPr>
        <p:txBody>
          <a:bodyPr/>
          <a:lstStyle>
            <a:lvl1pPr>
              <a:defRPr sz="11500"/>
            </a:lvl1pPr>
            <a:lvl2pPr>
              <a:defRPr sz="9600"/>
            </a:lvl2pPr>
            <a:lvl3pPr>
              <a:defRPr sz="8700"/>
            </a:lvl3pPr>
            <a:lvl4pPr>
              <a:defRPr sz="7700"/>
            </a:lvl4pPr>
            <a:lvl5pPr>
              <a:defRPr sz="7700"/>
            </a:lvl5pPr>
            <a:lvl6pPr>
              <a:defRPr sz="7700"/>
            </a:lvl6pPr>
            <a:lvl7pPr>
              <a:defRPr sz="7700"/>
            </a:lvl7pPr>
            <a:lvl8pPr>
              <a:defRPr sz="7700"/>
            </a:lvl8pPr>
            <a:lvl9pPr>
              <a:defRPr sz="77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13936690" y="8868477"/>
            <a:ext cx="12126728" cy="3695958"/>
          </a:xfrm>
        </p:spPr>
        <p:txBody>
          <a:bodyPr anchor="b"/>
          <a:lstStyle>
            <a:lvl1pPr marL="0" indent="0">
              <a:buNone/>
              <a:defRPr sz="11500" b="1"/>
            </a:lvl1pPr>
            <a:lvl2pPr marL="2198812" indent="0">
              <a:buNone/>
              <a:defRPr sz="9600" b="1"/>
            </a:lvl2pPr>
            <a:lvl3pPr marL="4397624" indent="0">
              <a:buNone/>
              <a:defRPr sz="8700" b="1"/>
            </a:lvl3pPr>
            <a:lvl4pPr marL="6596436" indent="0">
              <a:buNone/>
              <a:defRPr sz="7700" b="1"/>
            </a:lvl4pPr>
            <a:lvl5pPr marL="8795248" indent="0">
              <a:buNone/>
              <a:defRPr sz="7700" b="1"/>
            </a:lvl5pPr>
            <a:lvl6pPr marL="10994060" indent="0">
              <a:buNone/>
              <a:defRPr sz="7700" b="1"/>
            </a:lvl6pPr>
            <a:lvl7pPr marL="13192872" indent="0">
              <a:buNone/>
              <a:defRPr sz="7700" b="1"/>
            </a:lvl7pPr>
            <a:lvl8pPr marL="15391684" indent="0">
              <a:buNone/>
              <a:defRPr sz="7700" b="1"/>
            </a:lvl8pPr>
            <a:lvl9pPr marL="17590496" indent="0">
              <a:buNone/>
              <a:defRPr sz="77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13936690" y="12564435"/>
            <a:ext cx="12126728" cy="22826920"/>
          </a:xfrm>
        </p:spPr>
        <p:txBody>
          <a:bodyPr/>
          <a:lstStyle>
            <a:lvl1pPr>
              <a:defRPr sz="11500"/>
            </a:lvl1pPr>
            <a:lvl2pPr>
              <a:defRPr sz="9600"/>
            </a:lvl2pPr>
            <a:lvl3pPr>
              <a:defRPr sz="8700"/>
            </a:lvl3pPr>
            <a:lvl4pPr>
              <a:defRPr sz="7700"/>
            </a:lvl4pPr>
            <a:lvl5pPr>
              <a:defRPr sz="7700"/>
            </a:lvl5pPr>
            <a:lvl6pPr>
              <a:defRPr sz="7700"/>
            </a:lvl6pPr>
            <a:lvl7pPr>
              <a:defRPr sz="7700"/>
            </a:lvl7pPr>
            <a:lvl8pPr>
              <a:defRPr sz="7700"/>
            </a:lvl8pPr>
            <a:lvl9pPr>
              <a:defRPr sz="77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5D010FA1-4BAF-41D8-95ED-96411887610A}" type="datetimeFigureOut">
              <a:rPr lang="it-IT" smtClean="0"/>
              <a:t>19/12/2017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4534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5D010FA1-4BAF-41D8-95ED-96411887610A}" type="datetimeFigureOut">
              <a:rPr lang="it-IT" smtClean="0"/>
              <a:t>19/12/2017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615475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5D010FA1-4BAF-41D8-95ED-96411887610A}" type="datetimeFigureOut">
              <a:rPr lang="it-IT" smtClean="0"/>
              <a:t>19/12/2017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220559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371760" y="1577433"/>
            <a:ext cx="9025984" cy="6713259"/>
          </a:xfrm>
        </p:spPr>
        <p:txBody>
          <a:bodyPr anchor="b"/>
          <a:lstStyle>
            <a:lvl1pPr algn="l">
              <a:defRPr sz="9600" b="1"/>
            </a:lvl1pPr>
          </a:lstStyle>
          <a:p>
            <a:r>
              <a:rPr lang="it-IT" smtClean="0"/>
              <a:t>Fare clic per modificare lo stile del titolo</a:t>
            </a:r>
            <a:endParaRPr lang="it-IT"/>
          </a:p>
        </p:txBody>
      </p:sp>
      <p:sp>
        <p:nvSpPr>
          <p:cNvPr id="3" name="Segnaposto contenuto 2"/>
          <p:cNvSpPr>
            <a:spLocks noGrp="1"/>
          </p:cNvSpPr>
          <p:nvPr>
            <p:ph idx="1"/>
          </p:nvPr>
        </p:nvSpPr>
        <p:spPr>
          <a:xfrm>
            <a:off x="10726392" y="1577436"/>
            <a:ext cx="15337025" cy="33813922"/>
          </a:xfrm>
        </p:spPr>
        <p:txBody>
          <a:bodyPr/>
          <a:lstStyle>
            <a:lvl1pPr>
              <a:defRPr sz="15400"/>
            </a:lvl1pPr>
            <a:lvl2pPr>
              <a:defRPr sz="13500"/>
            </a:lvl2pPr>
            <a:lvl3pPr>
              <a:defRPr sz="11500"/>
            </a:lvl3pPr>
            <a:lvl4pPr>
              <a:defRPr sz="9600"/>
            </a:lvl4pPr>
            <a:lvl5pPr>
              <a:defRPr sz="9600"/>
            </a:lvl5pPr>
            <a:lvl6pPr>
              <a:defRPr sz="9600"/>
            </a:lvl6pPr>
            <a:lvl7pPr>
              <a:defRPr sz="9600"/>
            </a:lvl7pPr>
            <a:lvl8pPr>
              <a:defRPr sz="9600"/>
            </a:lvl8pPr>
            <a:lvl9pPr>
              <a:defRPr sz="9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1371760" y="8290696"/>
            <a:ext cx="9025984" cy="27100662"/>
          </a:xfrm>
        </p:spPr>
        <p:txBody>
          <a:bodyPr/>
          <a:lstStyle>
            <a:lvl1pPr marL="0" indent="0">
              <a:buNone/>
              <a:defRPr sz="6700"/>
            </a:lvl1pPr>
            <a:lvl2pPr marL="2198812" indent="0">
              <a:buNone/>
              <a:defRPr sz="5800"/>
            </a:lvl2pPr>
            <a:lvl3pPr marL="4397624" indent="0">
              <a:buNone/>
              <a:defRPr sz="4800"/>
            </a:lvl3pPr>
            <a:lvl4pPr marL="6596436" indent="0">
              <a:buNone/>
              <a:defRPr sz="4300"/>
            </a:lvl4pPr>
            <a:lvl5pPr marL="8795248" indent="0">
              <a:buNone/>
              <a:defRPr sz="4300"/>
            </a:lvl5pPr>
            <a:lvl6pPr marL="10994060" indent="0">
              <a:buNone/>
              <a:defRPr sz="4300"/>
            </a:lvl6pPr>
            <a:lvl7pPr marL="13192872" indent="0">
              <a:buNone/>
              <a:defRPr sz="4300"/>
            </a:lvl7pPr>
            <a:lvl8pPr marL="15391684" indent="0">
              <a:buNone/>
              <a:defRPr sz="4300"/>
            </a:lvl8pPr>
            <a:lvl9pPr marL="17590496" indent="0">
              <a:buNone/>
              <a:defRPr sz="43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5D010FA1-4BAF-41D8-95ED-96411887610A}" type="datetimeFigureOut">
              <a:rPr lang="it-IT" smtClean="0"/>
              <a:t>19/12/2017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478417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377486" y="27733467"/>
            <a:ext cx="16461105" cy="3274093"/>
          </a:xfrm>
        </p:spPr>
        <p:txBody>
          <a:bodyPr anchor="b"/>
          <a:lstStyle>
            <a:lvl1pPr algn="l">
              <a:defRPr sz="96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5377486" y="3540052"/>
            <a:ext cx="16461105" cy="23771543"/>
          </a:xfrm>
        </p:spPr>
        <p:txBody>
          <a:bodyPr/>
          <a:lstStyle>
            <a:lvl1pPr marL="0" indent="0">
              <a:buNone/>
              <a:defRPr sz="15400"/>
            </a:lvl1pPr>
            <a:lvl2pPr marL="2198812" indent="0">
              <a:buNone/>
              <a:defRPr sz="13500"/>
            </a:lvl2pPr>
            <a:lvl3pPr marL="4397624" indent="0">
              <a:buNone/>
              <a:defRPr sz="11500"/>
            </a:lvl3pPr>
            <a:lvl4pPr marL="6596436" indent="0">
              <a:buNone/>
              <a:defRPr sz="9600"/>
            </a:lvl4pPr>
            <a:lvl5pPr marL="8795248" indent="0">
              <a:buNone/>
              <a:defRPr sz="9600"/>
            </a:lvl5pPr>
            <a:lvl6pPr marL="10994060" indent="0">
              <a:buNone/>
              <a:defRPr sz="9600"/>
            </a:lvl6pPr>
            <a:lvl7pPr marL="13192872" indent="0">
              <a:buNone/>
              <a:defRPr sz="9600"/>
            </a:lvl7pPr>
            <a:lvl8pPr marL="15391684" indent="0">
              <a:buNone/>
              <a:defRPr sz="9600"/>
            </a:lvl8pPr>
            <a:lvl9pPr marL="17590496" indent="0">
              <a:buNone/>
              <a:defRPr sz="9600"/>
            </a:lvl9pPr>
          </a:lstStyle>
          <a:p>
            <a:endParaRPr lang="it-IT"/>
          </a:p>
        </p:txBody>
      </p:sp>
      <p:sp>
        <p:nvSpPr>
          <p:cNvPr id="4" name="Segnaposto testo 3"/>
          <p:cNvSpPr>
            <a:spLocks noGrp="1"/>
          </p:cNvSpPr>
          <p:nvPr>
            <p:ph type="body" sz="half" idx="2"/>
          </p:nvPr>
        </p:nvSpPr>
        <p:spPr>
          <a:xfrm>
            <a:off x="5377486" y="31007560"/>
            <a:ext cx="16461105" cy="4649755"/>
          </a:xfrm>
        </p:spPr>
        <p:txBody>
          <a:bodyPr/>
          <a:lstStyle>
            <a:lvl1pPr marL="0" indent="0">
              <a:buNone/>
              <a:defRPr sz="6700"/>
            </a:lvl1pPr>
            <a:lvl2pPr marL="2198812" indent="0">
              <a:buNone/>
              <a:defRPr sz="5800"/>
            </a:lvl2pPr>
            <a:lvl3pPr marL="4397624" indent="0">
              <a:buNone/>
              <a:defRPr sz="4800"/>
            </a:lvl3pPr>
            <a:lvl4pPr marL="6596436" indent="0">
              <a:buNone/>
              <a:defRPr sz="4300"/>
            </a:lvl4pPr>
            <a:lvl5pPr marL="8795248" indent="0">
              <a:buNone/>
              <a:defRPr sz="4300"/>
            </a:lvl5pPr>
            <a:lvl6pPr marL="10994060" indent="0">
              <a:buNone/>
              <a:defRPr sz="4300"/>
            </a:lvl6pPr>
            <a:lvl7pPr marL="13192872" indent="0">
              <a:buNone/>
              <a:defRPr sz="4300"/>
            </a:lvl7pPr>
            <a:lvl8pPr marL="15391684" indent="0">
              <a:buNone/>
              <a:defRPr sz="4300"/>
            </a:lvl8pPr>
            <a:lvl9pPr marL="17590496" indent="0">
              <a:buNone/>
              <a:defRPr sz="43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5D010FA1-4BAF-41D8-95ED-96411887610A}" type="datetimeFigureOut">
              <a:rPr lang="it-IT" smtClean="0"/>
              <a:t>19/12/2017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AD93FC9-8538-4E58-A261-72CF320371EE}" type="slidenum">
              <a:rPr lang="it-IT" smtClean="0"/>
              <a:t>‹N›</a:t>
            </a:fld>
            <a:endParaRPr lang="it-IT"/>
          </a:p>
        </p:txBody>
      </p:sp>
    </p:spTree>
    <p:extLst>
      <p:ext uri="{BB962C8B-B14F-4D97-AF65-F5344CB8AC3E}">
        <p14:creationId xmlns:p14="http://schemas.microsoft.com/office/powerpoint/2010/main" val="1427575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1371759" y="1586606"/>
            <a:ext cx="24691658" cy="6603207"/>
          </a:xfrm>
          <a:prstGeom prst="rect">
            <a:avLst/>
          </a:prstGeom>
        </p:spPr>
        <p:txBody>
          <a:bodyPr vert="horz" lIns="439762" tIns="219881" rIns="439762" bIns="219881"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1371759" y="9244492"/>
            <a:ext cx="24691658" cy="26146866"/>
          </a:xfrm>
          <a:prstGeom prst="rect">
            <a:avLst/>
          </a:prstGeom>
        </p:spPr>
        <p:txBody>
          <a:bodyPr vert="horz" lIns="439762" tIns="219881" rIns="439762" bIns="219881"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1371760" y="36721167"/>
            <a:ext cx="6401541" cy="2109358"/>
          </a:xfrm>
          <a:prstGeom prst="rect">
            <a:avLst/>
          </a:prstGeom>
        </p:spPr>
        <p:txBody>
          <a:bodyPr vert="horz" lIns="439762" tIns="219881" rIns="439762" bIns="219881" rtlCol="0" anchor="ctr"/>
          <a:lstStyle>
            <a:lvl1pPr algn="l">
              <a:defRPr sz="5800">
                <a:solidFill>
                  <a:schemeClr val="tx1">
                    <a:tint val="75000"/>
                  </a:schemeClr>
                </a:solidFill>
              </a:defRPr>
            </a:lvl1pPr>
          </a:lstStyle>
          <a:p>
            <a:fld id="{5D010FA1-4BAF-41D8-95ED-96411887610A}" type="datetimeFigureOut">
              <a:rPr lang="it-IT" smtClean="0"/>
              <a:t>19/12/2017</a:t>
            </a:fld>
            <a:endParaRPr lang="it-IT"/>
          </a:p>
        </p:txBody>
      </p:sp>
      <p:sp>
        <p:nvSpPr>
          <p:cNvPr id="5" name="Segnaposto piè di pagina 4"/>
          <p:cNvSpPr>
            <a:spLocks noGrp="1"/>
          </p:cNvSpPr>
          <p:nvPr>
            <p:ph type="ftr" sz="quarter" idx="3"/>
          </p:nvPr>
        </p:nvSpPr>
        <p:spPr>
          <a:xfrm>
            <a:off x="9373685" y="36721167"/>
            <a:ext cx="8687805" cy="2109358"/>
          </a:xfrm>
          <a:prstGeom prst="rect">
            <a:avLst/>
          </a:prstGeom>
        </p:spPr>
        <p:txBody>
          <a:bodyPr vert="horz" lIns="439762" tIns="219881" rIns="439762" bIns="219881" rtlCol="0" anchor="ctr"/>
          <a:lstStyle>
            <a:lvl1pPr algn="ctr">
              <a:defRPr sz="58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19661876" y="36721167"/>
            <a:ext cx="6401541" cy="2109358"/>
          </a:xfrm>
          <a:prstGeom prst="rect">
            <a:avLst/>
          </a:prstGeom>
        </p:spPr>
        <p:txBody>
          <a:bodyPr vert="horz" lIns="439762" tIns="219881" rIns="439762" bIns="219881" rtlCol="0" anchor="ctr"/>
          <a:lstStyle>
            <a:lvl1pPr algn="r">
              <a:defRPr sz="5800">
                <a:solidFill>
                  <a:schemeClr val="tx1">
                    <a:tint val="75000"/>
                  </a:schemeClr>
                </a:solidFill>
              </a:defRPr>
            </a:lvl1pPr>
          </a:lstStyle>
          <a:p>
            <a:fld id="{4AD93FC9-8538-4E58-A261-72CF320371EE}" type="slidenum">
              <a:rPr lang="it-IT" smtClean="0"/>
              <a:t>‹N›</a:t>
            </a:fld>
            <a:endParaRPr lang="it-IT"/>
          </a:p>
        </p:txBody>
      </p:sp>
    </p:spTree>
    <p:extLst>
      <p:ext uri="{BB962C8B-B14F-4D97-AF65-F5344CB8AC3E}">
        <p14:creationId xmlns:p14="http://schemas.microsoft.com/office/powerpoint/2010/main" val="27119962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97624" rtl="0" eaLnBrk="1" latinLnBrk="0" hangingPunct="1">
        <a:spcBef>
          <a:spcPct val="0"/>
        </a:spcBef>
        <a:buNone/>
        <a:defRPr sz="21200" kern="1200">
          <a:solidFill>
            <a:schemeClr val="tx1"/>
          </a:solidFill>
          <a:latin typeface="+mj-lt"/>
          <a:ea typeface="+mj-ea"/>
          <a:cs typeface="+mj-cs"/>
        </a:defRPr>
      </a:lvl1pPr>
    </p:titleStyle>
    <p:bodyStyle>
      <a:lvl1pPr marL="1649109" indent="-1649109" algn="l" defTabSz="4397624" rtl="0" eaLnBrk="1" latinLnBrk="0" hangingPunct="1">
        <a:spcBef>
          <a:spcPct val="20000"/>
        </a:spcBef>
        <a:buFont typeface="Arial" panose="020B0604020202020204" pitchFamily="34" charset="0"/>
        <a:buChar char="•"/>
        <a:defRPr sz="15400" kern="1200">
          <a:solidFill>
            <a:schemeClr val="tx1"/>
          </a:solidFill>
          <a:latin typeface="+mn-lt"/>
          <a:ea typeface="+mn-ea"/>
          <a:cs typeface="+mn-cs"/>
        </a:defRPr>
      </a:lvl1pPr>
      <a:lvl2pPr marL="3573069" indent="-1374257" algn="l" defTabSz="4397624" rtl="0" eaLnBrk="1" latinLnBrk="0" hangingPunct="1">
        <a:spcBef>
          <a:spcPct val="20000"/>
        </a:spcBef>
        <a:buFont typeface="Arial" panose="020B0604020202020204" pitchFamily="34" charset="0"/>
        <a:buChar char="–"/>
        <a:defRPr sz="13500" kern="1200">
          <a:solidFill>
            <a:schemeClr val="tx1"/>
          </a:solidFill>
          <a:latin typeface="+mn-lt"/>
          <a:ea typeface="+mn-ea"/>
          <a:cs typeface="+mn-cs"/>
        </a:defRPr>
      </a:lvl2pPr>
      <a:lvl3pPr marL="5497030" indent="-1099406" algn="l" defTabSz="4397624" rtl="0" eaLnBrk="1" latinLnBrk="0" hangingPunct="1">
        <a:spcBef>
          <a:spcPct val="20000"/>
        </a:spcBef>
        <a:buFont typeface="Arial" panose="020B0604020202020204" pitchFamily="34" charset="0"/>
        <a:buChar char="•"/>
        <a:defRPr sz="11500" kern="1200">
          <a:solidFill>
            <a:schemeClr val="tx1"/>
          </a:solidFill>
          <a:latin typeface="+mn-lt"/>
          <a:ea typeface="+mn-ea"/>
          <a:cs typeface="+mn-cs"/>
        </a:defRPr>
      </a:lvl3pPr>
      <a:lvl4pPr marL="7695842" indent="-1099406" algn="l" defTabSz="4397624"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4pPr>
      <a:lvl5pPr marL="9894654" indent="-1099406" algn="l" defTabSz="4397624"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5pPr>
      <a:lvl6pPr marL="12093466" indent="-1099406" algn="l" defTabSz="4397624"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6pPr>
      <a:lvl7pPr marL="14292278" indent="-1099406" algn="l" defTabSz="4397624"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7pPr>
      <a:lvl8pPr marL="16491090" indent="-1099406" algn="l" defTabSz="4397624"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8pPr>
      <a:lvl9pPr marL="18689902" indent="-1099406" algn="l" defTabSz="4397624"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9pPr>
    </p:bodyStyle>
    <p:otherStyle>
      <a:defPPr>
        <a:defRPr lang="it-IT"/>
      </a:defPPr>
      <a:lvl1pPr marL="0" algn="l" defTabSz="4397624" rtl="0" eaLnBrk="1" latinLnBrk="0" hangingPunct="1">
        <a:defRPr sz="8700" kern="1200">
          <a:solidFill>
            <a:schemeClr val="tx1"/>
          </a:solidFill>
          <a:latin typeface="+mn-lt"/>
          <a:ea typeface="+mn-ea"/>
          <a:cs typeface="+mn-cs"/>
        </a:defRPr>
      </a:lvl1pPr>
      <a:lvl2pPr marL="2198812" algn="l" defTabSz="4397624" rtl="0" eaLnBrk="1" latinLnBrk="0" hangingPunct="1">
        <a:defRPr sz="8700" kern="1200">
          <a:solidFill>
            <a:schemeClr val="tx1"/>
          </a:solidFill>
          <a:latin typeface="+mn-lt"/>
          <a:ea typeface="+mn-ea"/>
          <a:cs typeface="+mn-cs"/>
        </a:defRPr>
      </a:lvl2pPr>
      <a:lvl3pPr marL="4397624" algn="l" defTabSz="4397624" rtl="0" eaLnBrk="1" latinLnBrk="0" hangingPunct="1">
        <a:defRPr sz="8700" kern="1200">
          <a:solidFill>
            <a:schemeClr val="tx1"/>
          </a:solidFill>
          <a:latin typeface="+mn-lt"/>
          <a:ea typeface="+mn-ea"/>
          <a:cs typeface="+mn-cs"/>
        </a:defRPr>
      </a:lvl3pPr>
      <a:lvl4pPr marL="6596436" algn="l" defTabSz="4397624" rtl="0" eaLnBrk="1" latinLnBrk="0" hangingPunct="1">
        <a:defRPr sz="8700" kern="1200">
          <a:solidFill>
            <a:schemeClr val="tx1"/>
          </a:solidFill>
          <a:latin typeface="+mn-lt"/>
          <a:ea typeface="+mn-ea"/>
          <a:cs typeface="+mn-cs"/>
        </a:defRPr>
      </a:lvl4pPr>
      <a:lvl5pPr marL="8795248" algn="l" defTabSz="4397624" rtl="0" eaLnBrk="1" latinLnBrk="0" hangingPunct="1">
        <a:defRPr sz="8700" kern="1200">
          <a:solidFill>
            <a:schemeClr val="tx1"/>
          </a:solidFill>
          <a:latin typeface="+mn-lt"/>
          <a:ea typeface="+mn-ea"/>
          <a:cs typeface="+mn-cs"/>
        </a:defRPr>
      </a:lvl5pPr>
      <a:lvl6pPr marL="10994060" algn="l" defTabSz="4397624" rtl="0" eaLnBrk="1" latinLnBrk="0" hangingPunct="1">
        <a:defRPr sz="8700" kern="1200">
          <a:solidFill>
            <a:schemeClr val="tx1"/>
          </a:solidFill>
          <a:latin typeface="+mn-lt"/>
          <a:ea typeface="+mn-ea"/>
          <a:cs typeface="+mn-cs"/>
        </a:defRPr>
      </a:lvl6pPr>
      <a:lvl7pPr marL="13192872" algn="l" defTabSz="4397624" rtl="0" eaLnBrk="1" latinLnBrk="0" hangingPunct="1">
        <a:defRPr sz="8700" kern="1200">
          <a:solidFill>
            <a:schemeClr val="tx1"/>
          </a:solidFill>
          <a:latin typeface="+mn-lt"/>
          <a:ea typeface="+mn-ea"/>
          <a:cs typeface="+mn-cs"/>
        </a:defRPr>
      </a:lvl7pPr>
      <a:lvl8pPr marL="15391684" algn="l" defTabSz="4397624" rtl="0" eaLnBrk="1" latinLnBrk="0" hangingPunct="1">
        <a:defRPr sz="8700" kern="1200">
          <a:solidFill>
            <a:schemeClr val="tx1"/>
          </a:solidFill>
          <a:latin typeface="+mn-lt"/>
          <a:ea typeface="+mn-ea"/>
          <a:cs typeface="+mn-cs"/>
        </a:defRPr>
      </a:lvl8pPr>
      <a:lvl9pPr marL="17590496" algn="l" defTabSz="4397624" rtl="0" eaLnBrk="1" latinLnBrk="0" hangingPunct="1">
        <a:defRPr sz="8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tiff"/><Relationship Id="rId5" Type="http://schemas.openxmlformats.org/officeDocument/2006/relationships/image" Target="../media/image3.png"/><Relationship Id="rId10" Type="http://schemas.openxmlformats.org/officeDocument/2006/relationships/image" Target="../media/image7.tiff"/><Relationship Id="rId4" Type="http://schemas.openxmlformats.org/officeDocument/2006/relationships/image" Target="../media/image2.png"/><Relationship Id="rId9"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52091" y="537943"/>
            <a:ext cx="26964673" cy="4047498"/>
          </a:xfrm>
          <a:prstGeom prst="rect">
            <a:avLst/>
          </a:prstGeom>
          <a:noFill/>
        </p:spPr>
        <p:txBody>
          <a:bodyPr wrap="square" lIns="122155" tIns="61077" rIns="122155" bIns="61077" rtlCol="0">
            <a:spAutoFit/>
          </a:bodyPr>
          <a:lstStyle/>
          <a:p>
            <a:pPr marL="0" marR="0" indent="0" algn="ctr" defTabSz="4397569" rtl="0" eaLnBrk="1" fontAlgn="auto" latinLnBrk="0" hangingPunct="1">
              <a:lnSpc>
                <a:spcPct val="100000"/>
              </a:lnSpc>
              <a:spcBef>
                <a:spcPts val="0"/>
              </a:spcBef>
              <a:spcAft>
                <a:spcPts val="0"/>
              </a:spcAft>
              <a:buClrTx/>
              <a:buSzTx/>
              <a:buFontTx/>
              <a:buNone/>
              <a:tabLst/>
              <a:defRPr/>
            </a:pPr>
            <a:r>
              <a:rPr lang="en-US" sz="54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Engineered thin films by Pulsed Laser Deposition for thermionic applications</a:t>
            </a:r>
            <a:endParaRPr lang="it-IT" sz="5400" kern="1200" dirty="0" smtClean="0">
              <a:solidFill>
                <a:schemeClr val="tx1"/>
              </a:solidFill>
              <a:effectLst/>
            </a:endParaRPr>
          </a:p>
          <a:p>
            <a:pPr marL="0" marR="0" indent="0" algn="ctr" defTabSz="4397569" rtl="0" eaLnBrk="1" fontAlgn="auto" latinLnBrk="0" hangingPunct="1">
              <a:lnSpc>
                <a:spcPct val="100000"/>
              </a:lnSpc>
              <a:spcBef>
                <a:spcPts val="0"/>
              </a:spcBef>
              <a:spcAft>
                <a:spcPts val="0"/>
              </a:spcAft>
              <a:buClrTx/>
              <a:buSzTx/>
              <a:buFontTx/>
              <a:buNone/>
              <a:tabLst/>
              <a:defRPr/>
            </a:pPr>
            <a:endParaRPr lang="it-IT" sz="1300" b="0" kern="1200" dirty="0" smtClean="0">
              <a:solidFill>
                <a:schemeClr val="tx1"/>
              </a:solidFill>
              <a:effectLst/>
              <a:latin typeface="+mn-lt"/>
              <a:ea typeface="+mn-ea"/>
              <a:cs typeface="+mn-cs"/>
            </a:endParaRPr>
          </a:p>
          <a:p>
            <a:pPr marL="0" marR="0" indent="0" algn="ctr" defTabSz="4397569" rtl="0" eaLnBrk="1" fontAlgn="auto" latinLnBrk="0" hangingPunct="1">
              <a:lnSpc>
                <a:spcPct val="100000"/>
              </a:lnSpc>
              <a:spcBef>
                <a:spcPts val="0"/>
              </a:spcBef>
              <a:spcAft>
                <a:spcPts val="0"/>
              </a:spcAft>
              <a:buClrTx/>
              <a:buSzTx/>
              <a:buFontTx/>
              <a:buNone/>
              <a:tabLst/>
              <a:defRPr/>
            </a:pPr>
            <a:r>
              <a:rPr lang="it-IT" sz="4800" b="0" u="sng" kern="1200" dirty="0" smtClean="0">
                <a:solidFill>
                  <a:schemeClr val="tx1"/>
                </a:solidFill>
                <a:effectLst/>
                <a:latin typeface="+mn-lt"/>
                <a:ea typeface="+mn-ea"/>
                <a:cs typeface="+mn-cs"/>
              </a:rPr>
              <a:t>A.</a:t>
            </a:r>
            <a:r>
              <a:rPr lang="it-IT" sz="4800" b="0" u="sng" kern="1200" baseline="0" dirty="0" smtClean="0">
                <a:solidFill>
                  <a:schemeClr val="tx1"/>
                </a:solidFill>
                <a:effectLst/>
                <a:latin typeface="+mn-lt"/>
                <a:ea typeface="+mn-ea"/>
                <a:cs typeface="+mn-cs"/>
              </a:rPr>
              <a:t> </a:t>
            </a:r>
            <a:r>
              <a:rPr lang="it-IT" sz="4800" b="0" u="sng" kern="1200" dirty="0" smtClean="0">
                <a:solidFill>
                  <a:schemeClr val="tx1"/>
                </a:solidFill>
                <a:effectLst/>
                <a:latin typeface="+mn-lt"/>
                <a:ea typeface="+mn-ea"/>
                <a:cs typeface="+mn-cs"/>
              </a:rPr>
              <a:t>Bellucci</a:t>
            </a:r>
            <a:r>
              <a:rPr lang="it-IT" sz="4800" b="0" kern="1200" baseline="30000" dirty="0" smtClean="0">
                <a:solidFill>
                  <a:schemeClr val="tx1"/>
                </a:solidFill>
                <a:effectLst/>
                <a:latin typeface="+mn-lt"/>
                <a:ea typeface="+mn-ea"/>
                <a:cs typeface="+mn-cs"/>
              </a:rPr>
              <a:t>1*</a:t>
            </a:r>
            <a:r>
              <a:rPr lang="it-IT" sz="4800" kern="1200" dirty="0" smtClean="0">
                <a:solidFill>
                  <a:schemeClr val="tx1"/>
                </a:solidFill>
                <a:effectLst/>
                <a:latin typeface="+mn-lt"/>
                <a:ea typeface="+mn-ea"/>
                <a:cs typeface="+mn-cs"/>
              </a:rPr>
              <a:t>, M. Girolami</a:t>
            </a:r>
            <a:r>
              <a:rPr lang="it-IT" sz="4800" kern="1200" baseline="30000" dirty="0" smtClean="0">
                <a:solidFill>
                  <a:schemeClr val="tx1"/>
                </a:solidFill>
                <a:effectLst/>
                <a:latin typeface="+mn-lt"/>
                <a:ea typeface="+mn-ea"/>
                <a:cs typeface="+mn-cs"/>
              </a:rPr>
              <a:t>1</a:t>
            </a:r>
            <a:r>
              <a:rPr lang="it-IT" sz="4800" kern="1200" dirty="0" smtClean="0">
                <a:solidFill>
                  <a:schemeClr val="tx1"/>
                </a:solidFill>
                <a:effectLst/>
                <a:latin typeface="+mn-lt"/>
                <a:ea typeface="+mn-ea"/>
                <a:cs typeface="+mn-cs"/>
              </a:rPr>
              <a:t>, M. Mastellone</a:t>
            </a:r>
            <a:r>
              <a:rPr lang="it-IT" sz="4800" kern="1200" baseline="30000" dirty="0" smtClean="0">
                <a:solidFill>
                  <a:schemeClr val="tx1"/>
                </a:solidFill>
                <a:effectLst/>
                <a:latin typeface="+mn-lt"/>
                <a:ea typeface="+mn-ea"/>
                <a:cs typeface="+mn-cs"/>
              </a:rPr>
              <a:t>1</a:t>
            </a:r>
            <a:r>
              <a:rPr lang="it-IT" sz="4800" kern="1200" dirty="0" smtClean="0">
                <a:solidFill>
                  <a:schemeClr val="tx1"/>
                </a:solidFill>
                <a:effectLst/>
                <a:latin typeface="+mn-lt"/>
                <a:ea typeface="+mn-ea"/>
                <a:cs typeface="+mn-cs"/>
              </a:rPr>
              <a:t>, S. Orlando</a:t>
            </a:r>
            <a:r>
              <a:rPr lang="it-IT" sz="4800" kern="1200" baseline="30000" dirty="0" smtClean="0">
                <a:solidFill>
                  <a:schemeClr val="tx1"/>
                </a:solidFill>
                <a:effectLst/>
                <a:latin typeface="+mn-lt"/>
                <a:ea typeface="+mn-ea"/>
                <a:cs typeface="+mn-cs"/>
              </a:rPr>
              <a:t>2</a:t>
            </a:r>
            <a:r>
              <a:rPr lang="it-IT" sz="4800" kern="1200" dirty="0" smtClean="0">
                <a:solidFill>
                  <a:schemeClr val="tx1"/>
                </a:solidFill>
                <a:effectLst/>
                <a:latin typeface="+mn-lt"/>
                <a:ea typeface="+mn-ea"/>
                <a:cs typeface="+mn-cs"/>
              </a:rPr>
              <a:t>, A. Mezzi</a:t>
            </a:r>
            <a:r>
              <a:rPr lang="it-IT" sz="4800" kern="1200" baseline="30000" dirty="0" smtClean="0">
                <a:solidFill>
                  <a:schemeClr val="tx1"/>
                </a:solidFill>
                <a:effectLst/>
                <a:latin typeface="+mn-lt"/>
                <a:ea typeface="+mn-ea"/>
                <a:cs typeface="+mn-cs"/>
              </a:rPr>
              <a:t>3</a:t>
            </a:r>
            <a:r>
              <a:rPr lang="it-IT" sz="4800" kern="1200" dirty="0" smtClean="0">
                <a:solidFill>
                  <a:schemeClr val="tx1"/>
                </a:solidFill>
                <a:effectLst/>
                <a:latin typeface="+mn-lt"/>
                <a:ea typeface="+mn-ea"/>
                <a:cs typeface="+mn-cs"/>
              </a:rPr>
              <a:t>, S. Kaciulis</a:t>
            </a:r>
            <a:r>
              <a:rPr lang="it-IT" sz="4800" kern="1200" baseline="30000" dirty="0" smtClean="0">
                <a:solidFill>
                  <a:schemeClr val="tx1"/>
                </a:solidFill>
                <a:effectLst/>
                <a:latin typeface="+mn-lt"/>
                <a:ea typeface="+mn-ea"/>
                <a:cs typeface="+mn-cs"/>
              </a:rPr>
              <a:t>3</a:t>
            </a:r>
            <a:r>
              <a:rPr lang="it-IT" sz="4800" kern="1200" dirty="0" smtClean="0">
                <a:solidFill>
                  <a:schemeClr val="tx1"/>
                </a:solidFill>
                <a:effectLst/>
                <a:latin typeface="+mn-lt"/>
                <a:ea typeface="+mn-ea"/>
                <a:cs typeface="+mn-cs"/>
              </a:rPr>
              <a:t>, and D. M. Trucchi</a:t>
            </a:r>
            <a:r>
              <a:rPr lang="it-IT" sz="4800" kern="1200" baseline="30000" dirty="0" smtClean="0">
                <a:solidFill>
                  <a:schemeClr val="tx1"/>
                </a:solidFill>
                <a:effectLst/>
                <a:latin typeface="+mn-lt"/>
                <a:ea typeface="+mn-ea"/>
                <a:cs typeface="+mn-cs"/>
              </a:rPr>
              <a:t>1</a:t>
            </a:r>
          </a:p>
          <a:p>
            <a:pPr marL="0" marR="0" indent="0" algn="ctr" defTabSz="4397569" rtl="0" eaLnBrk="1" fontAlgn="auto" latinLnBrk="0" hangingPunct="1">
              <a:lnSpc>
                <a:spcPct val="100000"/>
              </a:lnSpc>
              <a:spcBef>
                <a:spcPts val="0"/>
              </a:spcBef>
              <a:spcAft>
                <a:spcPts val="0"/>
              </a:spcAft>
              <a:buClrTx/>
              <a:buSzTx/>
              <a:buFontTx/>
              <a:buNone/>
              <a:tabLst/>
              <a:defRPr/>
            </a:pPr>
            <a:endParaRPr lang="it-IT" sz="2700" kern="1200" baseline="30000" dirty="0" smtClean="0">
              <a:solidFill>
                <a:schemeClr val="tx1"/>
              </a:solidFill>
              <a:effectLst/>
              <a:latin typeface="+mn-lt"/>
              <a:ea typeface="+mn-ea"/>
              <a:cs typeface="+mn-cs"/>
            </a:endParaRPr>
          </a:p>
          <a:p>
            <a:pPr algn="ctr"/>
            <a:r>
              <a:rPr lang="it-IT" sz="2800" kern="1200" baseline="30000" dirty="0" smtClean="0">
                <a:solidFill>
                  <a:schemeClr val="tx1"/>
                </a:solidFill>
                <a:effectLst/>
                <a:latin typeface="+mn-lt"/>
                <a:ea typeface="+mn-ea"/>
                <a:cs typeface="+mn-cs"/>
              </a:rPr>
              <a:t>1 </a:t>
            </a:r>
            <a:r>
              <a:rPr lang="it-IT" sz="2800" kern="1200" dirty="0" smtClean="0">
                <a:solidFill>
                  <a:schemeClr val="tx1"/>
                </a:solidFill>
                <a:effectLst/>
                <a:latin typeface="+mn-lt"/>
                <a:ea typeface="+mn-ea"/>
                <a:cs typeface="+mn-cs"/>
              </a:rPr>
              <a:t>Istituto di Struttura della Materia</a:t>
            </a:r>
            <a:r>
              <a:rPr lang="it-IT" sz="2800" kern="1200" baseline="0" dirty="0" smtClean="0">
                <a:solidFill>
                  <a:schemeClr val="tx1"/>
                </a:solidFill>
                <a:effectLst/>
                <a:latin typeface="+mn-lt"/>
                <a:ea typeface="+mn-ea"/>
                <a:cs typeface="+mn-cs"/>
              </a:rPr>
              <a:t> </a:t>
            </a:r>
            <a:r>
              <a:rPr lang="it-IT" sz="2800" kern="1200" dirty="0" smtClean="0">
                <a:solidFill>
                  <a:schemeClr val="tx1"/>
                </a:solidFill>
                <a:effectLst/>
                <a:latin typeface="+mn-lt"/>
                <a:ea typeface="+mn-ea"/>
                <a:cs typeface="+mn-cs"/>
              </a:rPr>
              <a:t>del Consiglio Nazionale delle Ricerche Sez. Montelibretti – Via Salaria km 29.300 00015 Monterotondo (RM), </a:t>
            </a:r>
            <a:r>
              <a:rPr lang="it-IT" sz="2800" kern="1200" dirty="0" err="1" smtClean="0">
                <a:solidFill>
                  <a:schemeClr val="tx1"/>
                </a:solidFill>
                <a:effectLst/>
                <a:latin typeface="+mn-lt"/>
                <a:ea typeface="+mn-ea"/>
                <a:cs typeface="+mn-cs"/>
              </a:rPr>
              <a:t>Italy</a:t>
            </a:r>
            <a:endParaRPr lang="it-IT" sz="2800" kern="1200" dirty="0" smtClean="0">
              <a:solidFill>
                <a:schemeClr val="tx1"/>
              </a:solidFill>
              <a:effectLst/>
              <a:latin typeface="+mn-lt"/>
              <a:ea typeface="+mn-ea"/>
              <a:cs typeface="+mn-cs"/>
            </a:endParaRPr>
          </a:p>
          <a:p>
            <a:pPr algn="ctr"/>
            <a:r>
              <a:rPr lang="it-IT" sz="2800" kern="1200" baseline="30000" dirty="0" smtClean="0">
                <a:solidFill>
                  <a:schemeClr val="tx1"/>
                </a:solidFill>
                <a:effectLst/>
                <a:latin typeface="+mn-lt"/>
                <a:ea typeface="+mn-ea"/>
                <a:cs typeface="+mn-cs"/>
              </a:rPr>
              <a:t>2 </a:t>
            </a:r>
            <a:r>
              <a:rPr lang="it-IT" sz="2800" kern="1200" dirty="0" smtClean="0">
                <a:solidFill>
                  <a:schemeClr val="tx1"/>
                </a:solidFill>
                <a:effectLst/>
                <a:latin typeface="+mn-lt"/>
                <a:ea typeface="+mn-ea"/>
                <a:cs typeface="+mn-cs"/>
              </a:rPr>
              <a:t>Istituto di Struttura della Materia</a:t>
            </a:r>
            <a:r>
              <a:rPr lang="it-IT" sz="2800" kern="1200" baseline="0" dirty="0" smtClean="0">
                <a:solidFill>
                  <a:schemeClr val="tx1"/>
                </a:solidFill>
                <a:effectLst/>
                <a:latin typeface="+mn-lt"/>
                <a:ea typeface="+mn-ea"/>
                <a:cs typeface="+mn-cs"/>
              </a:rPr>
              <a:t> </a:t>
            </a:r>
            <a:r>
              <a:rPr lang="it-IT" sz="2800" kern="1200" dirty="0" smtClean="0">
                <a:solidFill>
                  <a:schemeClr val="tx1"/>
                </a:solidFill>
                <a:effectLst/>
                <a:latin typeface="+mn-lt"/>
                <a:ea typeface="+mn-ea"/>
                <a:cs typeface="+mn-cs"/>
              </a:rPr>
              <a:t>del Consiglio Nazionale delle Ricerche</a:t>
            </a:r>
            <a:r>
              <a:rPr lang="it-IT" sz="2800" kern="1200" baseline="0" dirty="0" smtClean="0">
                <a:solidFill>
                  <a:schemeClr val="tx1"/>
                </a:solidFill>
                <a:effectLst/>
                <a:latin typeface="+mn-lt"/>
                <a:ea typeface="+mn-ea"/>
                <a:cs typeface="+mn-cs"/>
              </a:rPr>
              <a:t> </a:t>
            </a:r>
            <a:r>
              <a:rPr lang="it-IT" sz="2800" kern="1200" dirty="0" smtClean="0">
                <a:solidFill>
                  <a:schemeClr val="tx1"/>
                </a:solidFill>
                <a:effectLst/>
                <a:latin typeface="+mn-lt"/>
                <a:ea typeface="+mn-ea"/>
                <a:cs typeface="+mn-cs"/>
              </a:rPr>
              <a:t>Sez. Tito Scalo  – Contrada Santa </a:t>
            </a:r>
            <a:r>
              <a:rPr lang="it-IT" sz="2800" kern="1200" dirty="0" err="1" smtClean="0">
                <a:solidFill>
                  <a:schemeClr val="tx1"/>
                </a:solidFill>
                <a:effectLst/>
                <a:latin typeface="+mn-lt"/>
                <a:ea typeface="+mn-ea"/>
                <a:cs typeface="+mn-cs"/>
              </a:rPr>
              <a:t>Loja</a:t>
            </a:r>
            <a:r>
              <a:rPr lang="it-IT" sz="2800" kern="1200" dirty="0" smtClean="0">
                <a:solidFill>
                  <a:schemeClr val="tx1"/>
                </a:solidFill>
                <a:effectLst/>
                <a:latin typeface="+mn-lt"/>
                <a:ea typeface="+mn-ea"/>
                <a:cs typeface="+mn-cs"/>
              </a:rPr>
              <a:t>, 85050 Tito Scalo (Pz), </a:t>
            </a:r>
            <a:r>
              <a:rPr lang="it-IT" sz="2800" kern="1200" dirty="0" err="1" smtClean="0">
                <a:solidFill>
                  <a:schemeClr val="tx1"/>
                </a:solidFill>
                <a:effectLst/>
                <a:latin typeface="+mn-lt"/>
                <a:ea typeface="+mn-ea"/>
                <a:cs typeface="+mn-cs"/>
              </a:rPr>
              <a:t>Italy</a:t>
            </a:r>
            <a:endParaRPr lang="it-IT" sz="2800" kern="1200" dirty="0" smtClean="0">
              <a:solidFill>
                <a:schemeClr val="tx1"/>
              </a:solidFill>
              <a:effectLst/>
              <a:latin typeface="+mn-lt"/>
              <a:ea typeface="+mn-ea"/>
              <a:cs typeface="+mn-cs"/>
            </a:endParaRPr>
          </a:p>
          <a:p>
            <a:pPr algn="ctr"/>
            <a:r>
              <a:rPr lang="it-IT" sz="2800" kern="1200" baseline="30000" dirty="0" smtClean="0">
                <a:solidFill>
                  <a:schemeClr val="tx1"/>
                </a:solidFill>
                <a:effectLst/>
                <a:latin typeface="+mn-lt"/>
                <a:ea typeface="+mn-ea"/>
                <a:cs typeface="+mn-cs"/>
              </a:rPr>
              <a:t>3 </a:t>
            </a:r>
            <a:r>
              <a:rPr lang="it-IT" sz="2800" kern="1200" dirty="0" smtClean="0">
                <a:solidFill>
                  <a:schemeClr val="tx1"/>
                </a:solidFill>
                <a:effectLst/>
                <a:latin typeface="+mn-lt"/>
                <a:ea typeface="+mn-ea"/>
                <a:cs typeface="+mn-cs"/>
              </a:rPr>
              <a:t>Istituto per lo Studio dei Materiali </a:t>
            </a:r>
            <a:r>
              <a:rPr lang="it-IT" sz="2800" kern="1200" dirty="0" err="1" smtClean="0">
                <a:solidFill>
                  <a:schemeClr val="tx1"/>
                </a:solidFill>
                <a:effectLst/>
                <a:latin typeface="+mn-lt"/>
                <a:ea typeface="+mn-ea"/>
                <a:cs typeface="+mn-cs"/>
              </a:rPr>
              <a:t>Nanostrutturati</a:t>
            </a:r>
            <a:r>
              <a:rPr lang="it-IT" sz="2800" kern="1200" dirty="0" smtClean="0">
                <a:solidFill>
                  <a:schemeClr val="tx1"/>
                </a:solidFill>
                <a:effectLst/>
                <a:latin typeface="+mn-lt"/>
                <a:ea typeface="+mn-ea"/>
                <a:cs typeface="+mn-cs"/>
              </a:rPr>
              <a:t> del Consiglio Nazionale delle Ricerche Sez. Montelibretti – Via Salaria km 29.300 00015 Monterotondo</a:t>
            </a:r>
            <a:r>
              <a:rPr lang="it-IT" sz="2800" kern="1200" baseline="0" dirty="0" smtClean="0">
                <a:solidFill>
                  <a:schemeClr val="tx1"/>
                </a:solidFill>
                <a:effectLst/>
                <a:latin typeface="+mn-lt"/>
                <a:ea typeface="+mn-ea"/>
                <a:cs typeface="+mn-cs"/>
              </a:rPr>
              <a:t> </a:t>
            </a:r>
            <a:r>
              <a:rPr lang="it-IT" sz="2800" kern="1200" dirty="0" smtClean="0">
                <a:solidFill>
                  <a:schemeClr val="tx1"/>
                </a:solidFill>
                <a:effectLst/>
                <a:latin typeface="+mn-lt"/>
                <a:ea typeface="+mn-ea"/>
                <a:cs typeface="+mn-cs"/>
              </a:rPr>
              <a:t>(RM), </a:t>
            </a:r>
            <a:r>
              <a:rPr lang="it-IT" sz="2800" kern="1200" dirty="0" err="1" smtClean="0">
                <a:solidFill>
                  <a:schemeClr val="tx1"/>
                </a:solidFill>
                <a:effectLst/>
                <a:latin typeface="+mn-lt"/>
                <a:ea typeface="+mn-ea"/>
                <a:cs typeface="+mn-cs"/>
              </a:rPr>
              <a:t>Italy</a:t>
            </a:r>
            <a:endParaRPr lang="it-IT" sz="2800" kern="1200" dirty="0" smtClean="0">
              <a:solidFill>
                <a:schemeClr val="tx1"/>
              </a:solidFill>
              <a:effectLst/>
              <a:latin typeface="+mn-lt"/>
              <a:ea typeface="+mn-ea"/>
              <a:cs typeface="+mn-cs"/>
            </a:endParaRPr>
          </a:p>
          <a:p>
            <a:pPr algn="ctr"/>
            <a:endParaRPr lang="it-IT" sz="1400" kern="1200" dirty="0" smtClean="0">
              <a:solidFill>
                <a:schemeClr val="tx1"/>
              </a:solidFill>
              <a:effectLst/>
              <a:latin typeface="+mn-lt"/>
              <a:ea typeface="+mn-ea"/>
              <a:cs typeface="+mn-cs"/>
            </a:endParaRPr>
          </a:p>
          <a:p>
            <a:pPr algn="ctr"/>
            <a:r>
              <a:rPr lang="it-IT" sz="2400" kern="1200" dirty="0" smtClean="0">
                <a:solidFill>
                  <a:schemeClr val="tx1"/>
                </a:solidFill>
                <a:effectLst/>
                <a:latin typeface="+mn-lt"/>
                <a:ea typeface="+mn-ea"/>
                <a:cs typeface="+mn-cs"/>
              </a:rPr>
              <a:t>Email:</a:t>
            </a:r>
            <a:r>
              <a:rPr lang="it-IT" sz="2400" kern="1200" baseline="0" dirty="0" smtClean="0">
                <a:solidFill>
                  <a:schemeClr val="tx1"/>
                </a:solidFill>
                <a:effectLst/>
                <a:latin typeface="+mn-lt"/>
                <a:ea typeface="+mn-ea"/>
                <a:cs typeface="+mn-cs"/>
              </a:rPr>
              <a:t> alessandro.bellucci@ism.cnr.it</a:t>
            </a:r>
            <a:endParaRPr lang="it-IT" sz="2400" kern="1200" dirty="0" smtClean="0">
              <a:solidFill>
                <a:schemeClr val="tx1"/>
              </a:solidFill>
              <a:effectLst/>
              <a:latin typeface="+mn-lt"/>
              <a:ea typeface="+mn-ea"/>
              <a:cs typeface="+mn-cs"/>
            </a:endParaRPr>
          </a:p>
        </p:txBody>
      </p:sp>
      <p:sp>
        <p:nvSpPr>
          <p:cNvPr id="5" name="Rettangolo 4"/>
          <p:cNvSpPr/>
          <p:nvPr/>
        </p:nvSpPr>
        <p:spPr>
          <a:xfrm>
            <a:off x="252091" y="295451"/>
            <a:ext cx="26964673" cy="4289990"/>
          </a:xfrm>
          <a:prstGeom prst="rect">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280294" y="4731249"/>
            <a:ext cx="26936469" cy="3555056"/>
          </a:xfrm>
          <a:prstGeom prst="rect">
            <a:avLst/>
          </a:prstGeom>
          <a:noFill/>
          <a:ln>
            <a:noFill/>
          </a:ln>
        </p:spPr>
        <p:txBody>
          <a:bodyPr wrap="square" lIns="122155" tIns="61077" rIns="122155" bIns="61077" rtlCol="0">
            <a:spAutoFit/>
          </a:bodyPr>
          <a:lstStyle/>
          <a:p>
            <a:pPr marL="0" marR="0" indent="0" algn="ctr" defTabSz="4397569" rtl="0" eaLnBrk="1" fontAlgn="auto" latinLnBrk="0" hangingPunct="1">
              <a:lnSpc>
                <a:spcPct val="100000"/>
              </a:lnSpc>
              <a:spcBef>
                <a:spcPts val="0"/>
              </a:spcBef>
              <a:spcAft>
                <a:spcPts val="0"/>
              </a:spcAft>
              <a:buClrTx/>
              <a:buSzTx/>
              <a:buFontTx/>
              <a:buNone/>
              <a:tabLst/>
              <a:defRPr/>
            </a:pPr>
            <a:r>
              <a:rPr lang="en-US" sz="4000" b="1" i="1" kern="1200" dirty="0" smtClean="0">
                <a:solidFill>
                  <a:schemeClr val="tx2">
                    <a:lumMod val="60000"/>
                    <a:lumOff val="40000"/>
                  </a:schemeClr>
                </a:solidFill>
                <a:effectLst/>
                <a:latin typeface="Tahoma" panose="020B0604030504040204" pitchFamily="34" charset="0"/>
                <a:ea typeface="Tahoma" panose="020B0604030504040204" pitchFamily="34" charset="0"/>
                <a:cs typeface="Tahoma" panose="020B0604030504040204" pitchFamily="34" charset="0"/>
              </a:rPr>
              <a:t>INTRODUCTION</a:t>
            </a:r>
          </a:p>
          <a:p>
            <a:pPr marL="0" marR="0" indent="0" algn="ctr" defTabSz="4397569" rtl="0" eaLnBrk="1" fontAlgn="auto" latinLnBrk="0" hangingPunct="1">
              <a:lnSpc>
                <a:spcPct val="100000"/>
              </a:lnSpc>
              <a:spcBef>
                <a:spcPts val="0"/>
              </a:spcBef>
              <a:spcAft>
                <a:spcPts val="0"/>
              </a:spcAft>
              <a:buClrTx/>
              <a:buSzTx/>
              <a:buFontTx/>
              <a:buNone/>
              <a:tabLst/>
              <a:defRPr/>
            </a:pPr>
            <a:endParaRPr lang="en-US" sz="300" b="1" i="1" kern="1200" dirty="0" smtClean="0">
              <a:solidFill>
                <a:schemeClr val="accent6">
                  <a:lumMod val="75000"/>
                </a:schemeClr>
              </a:solidFill>
              <a:effectLst/>
              <a:latin typeface="Tahoma" panose="020B0604030504040204" pitchFamily="34" charset="0"/>
              <a:ea typeface="Tahoma" panose="020B0604030504040204" pitchFamily="34" charset="0"/>
              <a:cs typeface="Tahoma" panose="020B0604030504040204" pitchFamily="34" charset="0"/>
            </a:endParaRPr>
          </a:p>
          <a:p>
            <a:pPr marL="0" marR="0" indent="0" algn="just" defTabSz="4397569" rtl="0" eaLnBrk="1" fontAlgn="auto" latinLnBrk="0" hangingPunct="1">
              <a:lnSpc>
                <a:spcPct val="100000"/>
              </a:lnSpc>
              <a:spcBef>
                <a:spcPts val="0"/>
              </a:spcBef>
              <a:spcAft>
                <a:spcPts val="0"/>
              </a:spcAft>
              <a:buClrTx/>
              <a:buSzTx/>
              <a:buFontTx/>
              <a:buNone/>
              <a:tabLst/>
              <a:defRPr/>
            </a:pPr>
            <a:r>
              <a:rPr lang="en-US" sz="3600" dirty="0" smtClean="0">
                <a:latin typeface="Tahoma" panose="020B0604030504040204" pitchFamily="34" charset="0"/>
                <a:ea typeface="Tahoma" panose="020B0604030504040204" pitchFamily="34" charset="0"/>
                <a:cs typeface="Tahoma" panose="020B0604030504040204" pitchFamily="34" charset="0"/>
              </a:rPr>
              <a:t>Borides (La- and Ce-based) and nitrides (Al- and C-based)</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thin-films were grown by ns (</a:t>
            </a:r>
            <a:r>
              <a:rPr lang="en-US" sz="3600" kern="1200" dirty="0" err="1"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ArF</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193</a:t>
            </a:r>
            <a:r>
              <a:rPr lang="en-US" sz="36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nm) Pulsed Laser Deposition. Our aim is the </a:t>
            </a:r>
            <a:r>
              <a:rPr lang="en-US" sz="3600" dirty="0" smtClean="0">
                <a:latin typeface="Tahoma" panose="020B0604030504040204" pitchFamily="34" charset="0"/>
                <a:ea typeface="Tahoma" panose="020B0604030504040204" pitchFamily="34" charset="0"/>
                <a:cs typeface="Tahoma" panose="020B0604030504040204" pitchFamily="34" charset="0"/>
              </a:rPr>
              <a:t>production of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thin</a:t>
            </a:r>
            <a:r>
              <a:rPr lang="en-US" sz="36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layers with low work function (&lt;2.7 eV), that can act as efficient electron emitters for high temperature (2000 °C) thermionic cathodes. A study of the physical properties of the developed</a:t>
            </a:r>
            <a:r>
              <a:rPr lang="en-US" sz="36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thin-films was carried out by using</a:t>
            </a:r>
            <a:r>
              <a:rPr lang="en-US" sz="3600" dirty="0">
                <a:latin typeface="Tahoma" panose="020B0604030504040204" pitchFamily="34" charset="0"/>
                <a:ea typeface="Tahoma" panose="020B0604030504040204" pitchFamily="34" charset="0"/>
                <a:cs typeface="Tahoma" panose="020B0604030504040204" pitchFamily="34" charset="0"/>
              </a:rPr>
              <a:t>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x-ray photoelectron spectroscopy</a:t>
            </a:r>
            <a:r>
              <a:rPr lang="en-US" sz="3600" kern="1200" baseline="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(XPS) and ultraviolet photoelectron spectroscopy (UPS). Thermionic (TI) emission measurements were performed to evaluate the capability of emit electrons by thermal stimulation of the thin </a:t>
            </a:r>
            <a:r>
              <a:rPr lang="en-US" sz="3600" kern="1200" baseline="-250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en-US"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layers deposited on W substrates. </a:t>
            </a:r>
            <a:endParaRPr lang="it-IT" sz="36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Rettangolo 6"/>
          <p:cNvSpPr/>
          <p:nvPr/>
        </p:nvSpPr>
        <p:spPr>
          <a:xfrm>
            <a:off x="252090" y="4759947"/>
            <a:ext cx="26964673" cy="3744416"/>
          </a:xfrm>
          <a:prstGeom prst="rect">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Text Box 1280"/>
          <p:cNvSpPr txBox="1">
            <a:spLocks noChangeArrowheads="1"/>
          </p:cNvSpPr>
          <p:nvPr/>
        </p:nvSpPr>
        <p:spPr bwMode="auto">
          <a:xfrm>
            <a:off x="6822110" y="10410994"/>
            <a:ext cx="635815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63538" indent="-276225">
              <a:defRPr sz="2400">
                <a:solidFill>
                  <a:schemeClr val="tx1"/>
                </a:solidFill>
                <a:latin typeface="Times New Roman" pitchFamily="18" charset="0"/>
              </a:defRPr>
            </a:lvl1pPr>
            <a:lvl2pPr marL="628650">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r>
              <a:rPr lang="en-GB" altLang="it-IT" b="1" dirty="0">
                <a:latin typeface="Tahoma" panose="020B0604030504040204" pitchFamily="34" charset="0"/>
                <a:ea typeface="Tahoma" panose="020B0604030504040204" pitchFamily="34" charset="0"/>
                <a:cs typeface="Tahoma" panose="020B0604030504040204" pitchFamily="34" charset="0"/>
                <a:sym typeface="Symbol" pitchFamily="18" charset="2"/>
              </a:rPr>
              <a:t>Laser source parameters:</a:t>
            </a:r>
          </a:p>
          <a:p>
            <a:pPr>
              <a:buFontTx/>
              <a:buChar char="•"/>
            </a:pPr>
            <a:r>
              <a:rPr lang="en-GB" altLang="it-IT" b="1" dirty="0" err="1" smtClean="0">
                <a:latin typeface="Tahoma" panose="020B0604030504040204" pitchFamily="34" charset="0"/>
                <a:ea typeface="Tahoma" panose="020B0604030504040204" pitchFamily="34" charset="0"/>
                <a:cs typeface="Tahoma" panose="020B0604030504040204" pitchFamily="34" charset="0"/>
                <a:sym typeface="Symbol" pitchFamily="18" charset="2"/>
              </a:rPr>
              <a:t>COMPex</a:t>
            </a: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 Lambda </a:t>
            </a:r>
            <a:r>
              <a:rPr lang="en-GB" altLang="it-IT" b="1" dirty="0" err="1" smtClean="0">
                <a:latin typeface="Tahoma" panose="020B0604030504040204" pitchFamily="34" charset="0"/>
                <a:ea typeface="Tahoma" panose="020B0604030504040204" pitchFamily="34" charset="0"/>
                <a:cs typeface="Tahoma" panose="020B0604030504040204" pitchFamily="34" charset="0"/>
                <a:sym typeface="Symbol" pitchFamily="18" charset="2"/>
              </a:rPr>
              <a:t>Physik</a:t>
            </a: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b="1" dirty="0" err="1" smtClean="0">
                <a:latin typeface="Tahoma" panose="020B0604030504040204" pitchFamily="34" charset="0"/>
                <a:ea typeface="Tahoma" panose="020B0604030504040204" pitchFamily="34" charset="0"/>
                <a:cs typeface="Tahoma" panose="020B0604030504040204" pitchFamily="34" charset="0"/>
                <a:sym typeface="Symbol" pitchFamily="18" charset="2"/>
              </a:rPr>
              <a:t>ArF</a:t>
            </a: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 laser  </a:t>
            </a:r>
          </a:p>
          <a:p>
            <a:pPr>
              <a:buFontTx/>
              <a:buChar char="•"/>
            </a:pPr>
            <a:r>
              <a:rPr lang="en-GB" altLang="it-IT" b="1" i="1" dirty="0" smtClean="0">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b="1" dirty="0">
                <a:latin typeface="Tahoma" panose="020B0604030504040204" pitchFamily="34" charset="0"/>
                <a:ea typeface="Tahoma" panose="020B0604030504040204" pitchFamily="34" charset="0"/>
                <a:cs typeface="Tahoma" panose="020B0604030504040204" pitchFamily="34" charset="0"/>
              </a:rPr>
              <a:t>= </a:t>
            </a:r>
            <a:r>
              <a:rPr lang="en-GB" altLang="it-IT" b="1" dirty="0" smtClean="0">
                <a:latin typeface="Tahoma" panose="020B0604030504040204" pitchFamily="34" charset="0"/>
                <a:ea typeface="Tahoma" panose="020B0604030504040204" pitchFamily="34" charset="0"/>
                <a:cs typeface="Tahoma" panose="020B0604030504040204" pitchFamily="34" charset="0"/>
              </a:rPr>
              <a:t>193 nm</a:t>
            </a:r>
            <a:r>
              <a:rPr lang="en-GB" altLang="it-IT" b="1" dirty="0">
                <a:latin typeface="Tahoma" panose="020B0604030504040204" pitchFamily="34" charset="0"/>
                <a:ea typeface="Tahoma" panose="020B0604030504040204" pitchFamily="34" charset="0"/>
                <a:cs typeface="Tahoma" panose="020B0604030504040204" pitchFamily="34" charset="0"/>
              </a:rPr>
              <a:t>, h</a:t>
            </a:r>
            <a:r>
              <a:rPr lang="en-GB" altLang="it-IT" b="1" i="1" dirty="0">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b="1" dirty="0">
                <a:latin typeface="Tahoma" panose="020B0604030504040204" pitchFamily="34" charset="0"/>
                <a:ea typeface="Tahoma" panose="020B0604030504040204" pitchFamily="34" charset="0"/>
                <a:cs typeface="Tahoma" panose="020B0604030504040204" pitchFamily="34" charset="0"/>
                <a:sym typeface="Symbol" pitchFamily="18" charset="2"/>
              </a:rPr>
              <a:t> = </a:t>
            </a: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6.42 eV</a:t>
            </a:r>
          </a:p>
          <a:p>
            <a:pPr>
              <a:buFontTx/>
              <a:buChar char="•"/>
            </a:pPr>
            <a:r>
              <a:rPr lang="en-GB" altLang="it-IT" b="1" dirty="0">
                <a:latin typeface="Tahoma" panose="020B0604030504040204" pitchFamily="34" charset="0"/>
                <a:ea typeface="Tahoma" panose="020B0604030504040204" pitchFamily="34" charset="0"/>
                <a:cs typeface="Tahoma" panose="020B0604030504040204" pitchFamily="34" charset="0"/>
              </a:rPr>
              <a:t>Pulse width </a:t>
            </a:r>
            <a:r>
              <a:rPr lang="en-GB" altLang="it-IT" b="1" i="1" dirty="0">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b="1" dirty="0">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b="1" dirty="0">
                <a:latin typeface="Tahoma" panose="020B0604030504040204" pitchFamily="34" charset="0"/>
                <a:ea typeface="Tahoma" panose="020B0604030504040204" pitchFamily="34" charset="0"/>
                <a:cs typeface="Tahoma" panose="020B0604030504040204" pitchFamily="34" charset="0"/>
              </a:rPr>
              <a:t>= 7 ns</a:t>
            </a:r>
          </a:p>
          <a:p>
            <a:pPr>
              <a:buFontTx/>
              <a:buChar char="•"/>
            </a:pP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Target-to-sample distance: 50 mm</a:t>
            </a:r>
            <a:endParaRPr lang="en-GB" altLang="it-IT" b="1" dirty="0">
              <a:latin typeface="Tahoma" panose="020B0604030504040204" pitchFamily="34" charset="0"/>
              <a:ea typeface="Tahoma" panose="020B0604030504040204" pitchFamily="34" charset="0"/>
              <a:cs typeface="Tahoma" panose="020B0604030504040204" pitchFamily="34" charset="0"/>
              <a:sym typeface="Symbol" pitchFamily="18" charset="2"/>
            </a:endParaRPr>
          </a:p>
          <a:p>
            <a:pPr>
              <a:buFontTx/>
              <a:buChar char="•"/>
            </a:pPr>
            <a:r>
              <a:rPr lang="en-GB" altLang="it-IT" b="1" dirty="0">
                <a:latin typeface="Tahoma" panose="020B0604030504040204" pitchFamily="34" charset="0"/>
                <a:ea typeface="Tahoma" panose="020B0604030504040204" pitchFamily="34" charset="0"/>
                <a:cs typeface="Tahoma" panose="020B0604030504040204" pitchFamily="34" charset="0"/>
              </a:rPr>
              <a:t>Repetition rate </a:t>
            </a:r>
            <a:r>
              <a:rPr lang="en-GB" altLang="it-IT" b="1" i="1" dirty="0">
                <a:latin typeface="Tahoma" panose="020B0604030504040204" pitchFamily="34" charset="0"/>
                <a:ea typeface="Tahoma" panose="020B0604030504040204" pitchFamily="34" charset="0"/>
                <a:cs typeface="Tahoma" panose="020B0604030504040204" pitchFamily="34" charset="0"/>
                <a:sym typeface="Symbol" pitchFamily="18" charset="2"/>
              </a:rPr>
              <a:t>f</a:t>
            </a:r>
            <a:r>
              <a:rPr lang="en-GB" altLang="it-IT" b="1" dirty="0">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b="1" dirty="0">
                <a:latin typeface="Tahoma" panose="020B0604030504040204" pitchFamily="34" charset="0"/>
                <a:ea typeface="Tahoma" panose="020B0604030504040204" pitchFamily="34" charset="0"/>
                <a:cs typeface="Tahoma" panose="020B0604030504040204" pitchFamily="34" charset="0"/>
              </a:rPr>
              <a:t>= 10 Hz</a:t>
            </a:r>
          </a:p>
          <a:p>
            <a:pPr>
              <a:buFontTx/>
              <a:buChar char="•"/>
            </a:pPr>
            <a:r>
              <a:rPr lang="en-GB" altLang="it-IT" b="1" dirty="0" err="1" smtClean="0">
                <a:latin typeface="Tahoma" panose="020B0604030504040204" pitchFamily="34" charset="0"/>
                <a:ea typeface="Tahoma" panose="020B0604030504040204" pitchFamily="34" charset="0"/>
                <a:cs typeface="Tahoma" panose="020B0604030504040204" pitchFamily="34" charset="0"/>
              </a:rPr>
              <a:t>Fluence</a:t>
            </a:r>
            <a:r>
              <a:rPr lang="en-GB" altLang="it-IT" b="1" dirty="0" smtClean="0">
                <a:latin typeface="Tahoma" panose="020B0604030504040204" pitchFamily="34" charset="0"/>
                <a:ea typeface="Tahoma" panose="020B0604030504040204" pitchFamily="34" charset="0"/>
                <a:cs typeface="Tahoma" panose="020B0604030504040204" pitchFamily="34" charset="0"/>
              </a:rPr>
              <a:t> </a:t>
            </a:r>
            <a:r>
              <a:rPr lang="en-GB" altLang="it-IT" b="1" i="1" dirty="0">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GB" altLang="it-IT" b="1" dirty="0">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 </a:t>
            </a:r>
            <a:r>
              <a:rPr lang="en-GB" altLang="it-IT" b="1" dirty="0" smtClean="0">
                <a:latin typeface="Tahoma" panose="020B0604030504040204" pitchFamily="34" charset="0"/>
                <a:ea typeface="Tahoma" panose="020B0604030504040204" pitchFamily="34" charset="0"/>
                <a:cs typeface="Tahoma" panose="020B0604030504040204" pitchFamily="34" charset="0"/>
              </a:rPr>
              <a:t>~ 1 - 2 J/cm</a:t>
            </a:r>
            <a:r>
              <a:rPr lang="en-GB" altLang="it-IT" b="1" baseline="30000" dirty="0" smtClean="0">
                <a:latin typeface="Tahoma" panose="020B0604030504040204" pitchFamily="34" charset="0"/>
                <a:ea typeface="Tahoma" panose="020B0604030504040204" pitchFamily="34" charset="0"/>
                <a:cs typeface="Tahoma" panose="020B0604030504040204" pitchFamily="34" charset="0"/>
              </a:rPr>
              <a:t>2</a:t>
            </a:r>
            <a:endParaRPr lang="en-GB" altLang="it-IT" b="1" baseline="30000" dirty="0">
              <a:latin typeface="Tahoma" panose="020B0604030504040204" pitchFamily="34" charset="0"/>
              <a:ea typeface="Tahoma" panose="020B0604030504040204" pitchFamily="34" charset="0"/>
              <a:cs typeface="Tahoma" panose="020B0604030504040204" pitchFamily="34" charset="0"/>
            </a:endParaRPr>
          </a:p>
        </p:txBody>
      </p:sp>
      <p:grpSp>
        <p:nvGrpSpPr>
          <p:cNvPr id="11" name="Group 1344"/>
          <p:cNvGrpSpPr>
            <a:grpSpLocks/>
          </p:cNvGrpSpPr>
          <p:nvPr/>
        </p:nvGrpSpPr>
        <p:grpSpPr bwMode="auto">
          <a:xfrm>
            <a:off x="1176384" y="9552126"/>
            <a:ext cx="5040560" cy="4525963"/>
            <a:chOff x="817" y="6940"/>
            <a:chExt cx="3402" cy="3085"/>
          </a:xfrm>
        </p:grpSpPr>
        <p:sp>
          <p:nvSpPr>
            <p:cNvPr id="12" name="Rectangle 1238"/>
            <p:cNvSpPr>
              <a:spLocks noChangeArrowheads="1"/>
            </p:cNvSpPr>
            <p:nvPr/>
          </p:nvSpPr>
          <p:spPr bwMode="auto">
            <a:xfrm>
              <a:off x="817" y="7174"/>
              <a:ext cx="3402" cy="28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06450">
                <a:defRPr sz="2400">
                  <a:solidFill>
                    <a:schemeClr val="tx1"/>
                  </a:solidFill>
                  <a:latin typeface="Times New Roman" pitchFamily="18" charset="0"/>
                </a:defRPr>
              </a:lvl1pPr>
              <a:lvl2pPr defTabSz="806450">
                <a:defRPr sz="2400">
                  <a:solidFill>
                    <a:schemeClr val="tx1"/>
                  </a:solidFill>
                  <a:latin typeface="Times New Roman" pitchFamily="18" charset="0"/>
                </a:defRPr>
              </a:lvl2pPr>
              <a:lvl3pPr defTabSz="806450">
                <a:defRPr sz="2400">
                  <a:solidFill>
                    <a:schemeClr val="tx1"/>
                  </a:solidFill>
                  <a:latin typeface="Times New Roman" pitchFamily="18" charset="0"/>
                </a:defRPr>
              </a:lvl3pPr>
              <a:lvl4pPr defTabSz="806450">
                <a:defRPr sz="2400">
                  <a:solidFill>
                    <a:schemeClr val="tx1"/>
                  </a:solidFill>
                  <a:latin typeface="Times New Roman" pitchFamily="18" charset="0"/>
                </a:defRPr>
              </a:lvl4pPr>
              <a:lvl5pPr defTabSz="806450">
                <a:defRPr sz="2400">
                  <a:solidFill>
                    <a:schemeClr val="tx1"/>
                  </a:solidFill>
                  <a:latin typeface="Times New Roman" pitchFamily="18" charset="0"/>
                </a:defRPr>
              </a:lvl5pPr>
              <a:lvl6pPr defTabSz="806450" fontAlgn="base">
                <a:spcBef>
                  <a:spcPct val="0"/>
                </a:spcBef>
                <a:spcAft>
                  <a:spcPct val="0"/>
                </a:spcAft>
                <a:defRPr sz="2400">
                  <a:solidFill>
                    <a:schemeClr val="tx1"/>
                  </a:solidFill>
                  <a:latin typeface="Times New Roman" pitchFamily="18" charset="0"/>
                </a:defRPr>
              </a:lvl6pPr>
              <a:lvl7pPr defTabSz="806450" fontAlgn="base">
                <a:spcBef>
                  <a:spcPct val="0"/>
                </a:spcBef>
                <a:spcAft>
                  <a:spcPct val="0"/>
                </a:spcAft>
                <a:defRPr sz="2400">
                  <a:solidFill>
                    <a:schemeClr val="tx1"/>
                  </a:solidFill>
                  <a:latin typeface="Times New Roman" pitchFamily="18" charset="0"/>
                </a:defRPr>
              </a:lvl7pPr>
              <a:lvl8pPr defTabSz="806450" fontAlgn="base">
                <a:spcBef>
                  <a:spcPct val="0"/>
                </a:spcBef>
                <a:spcAft>
                  <a:spcPct val="0"/>
                </a:spcAft>
                <a:defRPr sz="2400">
                  <a:solidFill>
                    <a:schemeClr val="tx1"/>
                  </a:solidFill>
                  <a:latin typeface="Times New Roman" pitchFamily="18" charset="0"/>
                </a:defRPr>
              </a:lvl8pPr>
              <a:lvl9pPr defTabSz="806450" fontAlgn="base">
                <a:spcBef>
                  <a:spcPct val="0"/>
                </a:spcBef>
                <a:spcAft>
                  <a:spcPct val="0"/>
                </a:spcAft>
                <a:defRPr sz="2400">
                  <a:solidFill>
                    <a:schemeClr val="tx1"/>
                  </a:solidFill>
                  <a:latin typeface="Times New Roman" pitchFamily="18" charset="0"/>
                </a:defRPr>
              </a:lvl9pPr>
            </a:lstStyle>
            <a:p>
              <a:pPr algn="ctr"/>
              <a:endParaRPr lang="en-US" altLang="it-IT" b="0">
                <a:latin typeface="Tahoma" panose="020B0604030504040204" pitchFamily="34" charset="0"/>
                <a:ea typeface="Tahoma" panose="020B0604030504040204" pitchFamily="34" charset="0"/>
                <a:cs typeface="Tahoma" panose="020B0604030504040204" pitchFamily="34" charset="0"/>
              </a:endParaRPr>
            </a:p>
          </p:txBody>
        </p:sp>
        <p:grpSp>
          <p:nvGrpSpPr>
            <p:cNvPr id="13" name="Group 1239"/>
            <p:cNvGrpSpPr>
              <a:grpSpLocks/>
            </p:cNvGrpSpPr>
            <p:nvPr/>
          </p:nvGrpSpPr>
          <p:grpSpPr bwMode="auto">
            <a:xfrm>
              <a:off x="2720" y="7790"/>
              <a:ext cx="1252" cy="963"/>
              <a:chOff x="3334" y="1570"/>
              <a:chExt cx="1769" cy="1570"/>
            </a:xfrm>
          </p:grpSpPr>
          <p:sp>
            <p:nvSpPr>
              <p:cNvPr id="33" name="Rectangle 1240"/>
              <p:cNvSpPr>
                <a:spLocks noChangeArrowheads="1"/>
              </p:cNvSpPr>
              <p:nvPr/>
            </p:nvSpPr>
            <p:spPr bwMode="auto">
              <a:xfrm>
                <a:off x="3334" y="2233"/>
                <a:ext cx="362" cy="9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nvGrpSpPr>
              <p:cNvPr id="34" name="Group 1241"/>
              <p:cNvGrpSpPr>
                <a:grpSpLocks/>
              </p:cNvGrpSpPr>
              <p:nvPr/>
            </p:nvGrpSpPr>
            <p:grpSpPr bwMode="auto">
              <a:xfrm>
                <a:off x="3651" y="1570"/>
                <a:ext cx="1452" cy="817"/>
                <a:chOff x="3651" y="1570"/>
                <a:chExt cx="1452" cy="817"/>
              </a:xfrm>
            </p:grpSpPr>
            <p:sp>
              <p:nvSpPr>
                <p:cNvPr id="35" name="Rectangle 1242"/>
                <p:cNvSpPr>
                  <a:spLocks noChangeArrowheads="1"/>
                </p:cNvSpPr>
                <p:nvPr/>
              </p:nvSpPr>
              <p:spPr bwMode="auto">
                <a:xfrm rot="16200000">
                  <a:off x="4467" y="1298"/>
                  <a:ext cx="363" cy="9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36" name="Line 1243"/>
                <p:cNvSpPr>
                  <a:spLocks noChangeShapeType="1"/>
                </p:cNvSpPr>
                <p:nvPr/>
              </p:nvSpPr>
              <p:spPr bwMode="auto">
                <a:xfrm flipV="1">
                  <a:off x="4005" y="1752"/>
                  <a:ext cx="236" cy="24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37" name="Line 1244"/>
                <p:cNvSpPr>
                  <a:spLocks noChangeShapeType="1"/>
                </p:cNvSpPr>
                <p:nvPr/>
              </p:nvSpPr>
              <p:spPr bwMode="auto">
                <a:xfrm flipV="1">
                  <a:off x="3651" y="2060"/>
                  <a:ext cx="308" cy="327"/>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grpSp>
        <p:sp>
          <p:nvSpPr>
            <p:cNvPr id="14" name="Line 1245"/>
            <p:cNvSpPr>
              <a:spLocks noChangeShapeType="1"/>
            </p:cNvSpPr>
            <p:nvPr/>
          </p:nvSpPr>
          <p:spPr bwMode="auto">
            <a:xfrm flipH="1">
              <a:off x="1414" y="8497"/>
              <a:ext cx="417" cy="38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pic>
          <p:nvPicPr>
            <p:cNvPr id="15" name="Picture 1246" descr="PLD_sch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 y="7174"/>
              <a:ext cx="3307" cy="2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1247"/>
            <p:cNvGrpSpPr>
              <a:grpSpLocks/>
            </p:cNvGrpSpPr>
            <p:nvPr/>
          </p:nvGrpSpPr>
          <p:grpSpPr bwMode="auto">
            <a:xfrm>
              <a:off x="1601" y="7351"/>
              <a:ext cx="468" cy="489"/>
              <a:chOff x="1483" y="790"/>
              <a:chExt cx="662" cy="794"/>
            </a:xfrm>
          </p:grpSpPr>
          <p:sp>
            <p:nvSpPr>
              <p:cNvPr id="27" name="AutoShape 1248"/>
              <p:cNvSpPr>
                <a:spLocks noChangeArrowheads="1"/>
              </p:cNvSpPr>
              <p:nvPr/>
            </p:nvSpPr>
            <p:spPr bwMode="auto">
              <a:xfrm rot="8923434">
                <a:off x="1944" y="1193"/>
                <a:ext cx="65" cy="391"/>
              </a:xfrm>
              <a:prstGeom prst="can">
                <a:avLst>
                  <a:gd name="adj" fmla="val 48457"/>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8" name="AutoShape 1249"/>
              <p:cNvSpPr>
                <a:spLocks noChangeArrowheads="1"/>
              </p:cNvSpPr>
              <p:nvPr/>
            </p:nvSpPr>
            <p:spPr bwMode="auto">
              <a:xfrm rot="8923434">
                <a:off x="1851" y="1377"/>
                <a:ext cx="294" cy="69"/>
              </a:xfrm>
              <a:prstGeom prst="can">
                <a:avLst>
                  <a:gd name="adj" fmla="val 25000"/>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9" name="AutoShape 1250"/>
              <p:cNvSpPr>
                <a:spLocks noChangeArrowheads="1"/>
              </p:cNvSpPr>
              <p:nvPr/>
            </p:nvSpPr>
            <p:spPr bwMode="auto">
              <a:xfrm rot="8923434">
                <a:off x="1616" y="1000"/>
                <a:ext cx="408" cy="273"/>
              </a:xfrm>
              <a:prstGeom prst="can">
                <a:avLst>
                  <a:gd name="adj" fmla="val 25000"/>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nvGrpSpPr>
              <p:cNvPr id="30" name="Group 1251"/>
              <p:cNvGrpSpPr>
                <a:grpSpLocks/>
              </p:cNvGrpSpPr>
              <p:nvPr/>
            </p:nvGrpSpPr>
            <p:grpSpPr bwMode="auto">
              <a:xfrm>
                <a:off x="1483" y="790"/>
                <a:ext cx="354" cy="271"/>
                <a:chOff x="1701" y="853"/>
                <a:chExt cx="345" cy="263"/>
              </a:xfrm>
            </p:grpSpPr>
            <p:sp>
              <p:nvSpPr>
                <p:cNvPr id="31" name="AutoShape 1252"/>
                <p:cNvSpPr>
                  <a:spLocks noChangeArrowheads="1"/>
                </p:cNvSpPr>
                <p:nvPr/>
              </p:nvSpPr>
              <p:spPr bwMode="auto">
                <a:xfrm rot="8923434">
                  <a:off x="1787" y="889"/>
                  <a:ext cx="259" cy="227"/>
                </a:xfrm>
                <a:prstGeom prst="can">
                  <a:avLst>
                    <a:gd name="adj" fmla="val 8056"/>
                  </a:avLst>
                </a:prstGeom>
                <a:noFill/>
                <a:ln w="9525">
                  <a:solidFill>
                    <a:schemeClr val="tx1"/>
                  </a:solidFill>
                  <a:round/>
                  <a:headEnd/>
                  <a:tailEnd/>
                </a:ln>
                <a:effectLst/>
                <a:extLst>
                  <a:ext uri="{909E8E84-426E-40DD-AFC4-6F175D3DCCD1}">
                    <a14:hiddenFill xmlns:a14="http://schemas.microsoft.com/office/drawing/2010/main">
                      <a:gradFill rotWithShape="1">
                        <a:gsLst>
                          <a:gs pos="0">
                            <a:srgbClr val="B2B2B2">
                              <a:gamma/>
                              <a:shade val="46275"/>
                              <a:invGamma/>
                            </a:srgbClr>
                          </a:gs>
                          <a:gs pos="50000">
                            <a:srgbClr val="B2B2B2"/>
                          </a:gs>
                          <a:gs pos="100000">
                            <a:srgbClr val="B2B2B2">
                              <a:gamma/>
                              <a:shade val="46275"/>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32" name="AutoShape 1253"/>
                <p:cNvSpPr>
                  <a:spLocks noChangeArrowheads="1"/>
                </p:cNvSpPr>
                <p:nvPr/>
              </p:nvSpPr>
              <p:spPr bwMode="auto">
                <a:xfrm rot="8923434">
                  <a:off x="1701" y="853"/>
                  <a:ext cx="290" cy="82"/>
                </a:xfrm>
                <a:prstGeom prst="can">
                  <a:avLst>
                    <a:gd name="adj" fmla="val 8056"/>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grpSp>
        <p:sp>
          <p:nvSpPr>
            <p:cNvPr id="17" name="AutoShape 1255"/>
            <p:cNvSpPr>
              <a:spLocks noChangeArrowheads="1"/>
            </p:cNvSpPr>
            <p:nvPr/>
          </p:nvSpPr>
          <p:spPr bwMode="auto">
            <a:xfrm rot="10308120">
              <a:off x="2495" y="9662"/>
              <a:ext cx="44" cy="139"/>
            </a:xfrm>
            <a:prstGeom prst="can">
              <a:avLst>
                <a:gd name="adj" fmla="val 25448"/>
              </a:avLst>
            </a:prstGeom>
            <a:gradFill rotWithShape="1">
              <a:gsLst>
                <a:gs pos="0">
                  <a:srgbClr val="B2B2B2">
                    <a:gamma/>
                    <a:shade val="46275"/>
                    <a:invGamma/>
                  </a:srgbClr>
                </a:gs>
                <a:gs pos="50000">
                  <a:srgbClr val="B2B2B2"/>
                </a:gs>
                <a:gs pos="100000">
                  <a:srgbClr val="B2B2B2">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18" name="Line 1257"/>
            <p:cNvSpPr>
              <a:spLocks noChangeShapeType="1"/>
            </p:cNvSpPr>
            <p:nvPr/>
          </p:nvSpPr>
          <p:spPr bwMode="auto">
            <a:xfrm flipV="1">
              <a:off x="3234" y="7877"/>
              <a:ext cx="199" cy="183"/>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19" name="Rectangle 1263"/>
            <p:cNvSpPr>
              <a:spLocks noChangeArrowheads="1"/>
            </p:cNvSpPr>
            <p:nvPr/>
          </p:nvSpPr>
          <p:spPr bwMode="auto">
            <a:xfrm>
              <a:off x="2835" y="8577"/>
              <a:ext cx="44" cy="308"/>
            </a:xfrm>
            <a:prstGeom prst="rect">
              <a:avLst/>
            </a:prstGeom>
            <a:solidFill>
              <a:srgbClr val="B2B2B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0" name="Rectangle 1264"/>
            <p:cNvSpPr>
              <a:spLocks noChangeArrowheads="1"/>
            </p:cNvSpPr>
            <p:nvPr/>
          </p:nvSpPr>
          <p:spPr bwMode="auto">
            <a:xfrm flipV="1">
              <a:off x="2891" y="8703"/>
              <a:ext cx="755" cy="5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1" name="Line 1265"/>
            <p:cNvSpPr>
              <a:spLocks noChangeShapeType="1"/>
            </p:cNvSpPr>
            <p:nvPr/>
          </p:nvSpPr>
          <p:spPr bwMode="auto">
            <a:xfrm flipH="1">
              <a:off x="3189" y="8633"/>
              <a:ext cx="8" cy="21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2" name="Rectangle 1266"/>
            <p:cNvSpPr>
              <a:spLocks noChangeArrowheads="1"/>
            </p:cNvSpPr>
            <p:nvPr/>
          </p:nvSpPr>
          <p:spPr bwMode="auto">
            <a:xfrm flipH="1">
              <a:off x="2872" y="8527"/>
              <a:ext cx="61" cy="41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3" name="Line 1267"/>
            <p:cNvSpPr>
              <a:spLocks noChangeShapeType="1"/>
            </p:cNvSpPr>
            <p:nvPr/>
          </p:nvSpPr>
          <p:spPr bwMode="auto">
            <a:xfrm flipH="1" flipV="1">
              <a:off x="2665" y="8438"/>
              <a:ext cx="159" cy="13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sp>
          <p:nvSpPr>
            <p:cNvPr id="24" name="Text Box 1270"/>
            <p:cNvSpPr txBox="1">
              <a:spLocks noChangeArrowheads="1"/>
            </p:cNvSpPr>
            <p:nvPr/>
          </p:nvSpPr>
          <p:spPr bwMode="auto">
            <a:xfrm>
              <a:off x="2192" y="8457"/>
              <a:ext cx="11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it-IT" sz="1800" b="0">
                <a:latin typeface="Tahoma" panose="020B0604030504040204" pitchFamily="34" charset="0"/>
                <a:ea typeface="Tahoma" panose="020B0604030504040204" pitchFamily="34" charset="0"/>
                <a:cs typeface="Tahoma" panose="020B0604030504040204" pitchFamily="34" charset="0"/>
              </a:endParaRPr>
            </a:p>
          </p:txBody>
        </p:sp>
        <p:sp>
          <p:nvSpPr>
            <p:cNvPr id="25" name="Text Box 1272"/>
            <p:cNvSpPr txBox="1">
              <a:spLocks noChangeArrowheads="1"/>
            </p:cNvSpPr>
            <p:nvPr/>
          </p:nvSpPr>
          <p:spPr bwMode="auto">
            <a:xfrm>
              <a:off x="817" y="6940"/>
              <a:ext cx="3401" cy="26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lnSpc>
                  <a:spcPct val="110000"/>
                </a:lnSpc>
              </a:pPr>
              <a:r>
                <a:rPr lang="en-GB" altLang="it-IT" sz="2000" b="1" dirty="0">
                  <a:solidFill>
                    <a:srgbClr val="00B050"/>
                  </a:solidFill>
                  <a:latin typeface="Tahoma" panose="020B0604030504040204" pitchFamily="34" charset="0"/>
                  <a:ea typeface="Tahoma" panose="020B0604030504040204" pitchFamily="34" charset="0"/>
                  <a:cs typeface="Tahoma" panose="020B0604030504040204" pitchFamily="34" charset="0"/>
                </a:rPr>
                <a:t>PLD set up</a:t>
              </a:r>
            </a:p>
          </p:txBody>
        </p:sp>
        <p:sp>
          <p:nvSpPr>
            <p:cNvPr id="26" name="Line 1282"/>
            <p:cNvSpPr>
              <a:spLocks noChangeShapeType="1"/>
            </p:cNvSpPr>
            <p:nvPr/>
          </p:nvSpPr>
          <p:spPr bwMode="auto">
            <a:xfrm>
              <a:off x="2995" y="8618"/>
              <a:ext cx="272" cy="45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b="0">
                <a:latin typeface="Tahoma" panose="020B0604030504040204" pitchFamily="34" charset="0"/>
                <a:ea typeface="Tahoma" panose="020B0604030504040204" pitchFamily="34" charset="0"/>
                <a:cs typeface="Tahoma" panose="020B0604030504040204" pitchFamily="34" charset="0"/>
              </a:endParaRPr>
            </a:p>
          </p:txBody>
        </p:sp>
      </p:grpSp>
      <p:sp>
        <p:nvSpPr>
          <p:cNvPr id="39" name="Rettangolo arrotondato 38"/>
          <p:cNvSpPr/>
          <p:nvPr/>
        </p:nvSpPr>
        <p:spPr>
          <a:xfrm>
            <a:off x="252835" y="9125431"/>
            <a:ext cx="26963929" cy="5281166"/>
          </a:xfrm>
          <a:prstGeom prst="roundRect">
            <a:avLst/>
          </a:prstGeom>
          <a:noFill/>
          <a:ln w="57150">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40" name="AutoShape 369"/>
          <p:cNvSpPr>
            <a:spLocks noChangeArrowheads="1"/>
          </p:cNvSpPr>
          <p:nvPr/>
        </p:nvSpPr>
        <p:spPr bwMode="auto">
          <a:xfrm>
            <a:off x="2936453" y="8810132"/>
            <a:ext cx="9432925" cy="523875"/>
          </a:xfrm>
          <a:prstGeom prst="roundRect">
            <a:avLst>
              <a:gd name="adj" fmla="val 16667"/>
            </a:avLst>
          </a:prstGeom>
          <a:solidFill>
            <a:schemeClr val="bg1"/>
          </a:solidFill>
          <a:ln w="9525">
            <a:solidFill>
              <a:schemeClr val="tx2">
                <a:lumMod val="60000"/>
                <a:lumOff val="40000"/>
              </a:schemeClr>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Thin-Film Deposition: </a:t>
            </a:r>
            <a:r>
              <a:rPr lang="en-GB" altLang="it-IT" sz="2900" b="1" i="1"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Experimental setup</a:t>
            </a:r>
            <a:endParaRPr lang="en-GB" altLang="it-IT" sz="2900" b="1" i="1"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2" name="CasellaDiTesto 41"/>
          <p:cNvSpPr txBox="1"/>
          <p:nvPr/>
        </p:nvSpPr>
        <p:spPr>
          <a:xfrm>
            <a:off x="637012" y="37907434"/>
            <a:ext cx="12108579" cy="1200329"/>
          </a:xfrm>
          <a:prstGeom prst="rect">
            <a:avLst/>
          </a:prstGeom>
          <a:noFill/>
        </p:spPr>
        <p:txBody>
          <a:bodyPr wrap="square" rtlCol="0">
            <a:spAutoFit/>
          </a:bodyPr>
          <a:lstStyle/>
          <a:p>
            <a:pPr algn="just"/>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The project </a:t>
            </a:r>
            <a:r>
              <a:rPr lang="en-US" sz="1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AMADEUS</a:t>
            </a:r>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has received funds from the European Union’s Horizon2020 research and innovation program, </a:t>
            </a:r>
            <a:r>
              <a:rPr lang="en-US" sz="1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FET-OPEN</a:t>
            </a:r>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action, under grant agreement </a:t>
            </a:r>
            <a:r>
              <a:rPr lang="en-US" sz="18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737054</a:t>
            </a:r>
            <a:r>
              <a:rPr lang="en-US" sz="18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 The sole responsibility for the content of this publication lies with the authors. It does not necessarily reflect the opinion of the European Union. Neither the REA nor the European Commission are responsible for any use that may be made of the information contained therein.</a:t>
            </a:r>
            <a:endParaRPr lang="it-IT" sz="1800" dirty="0">
              <a:latin typeface="Tahoma" panose="020B0604030504040204" pitchFamily="34" charset="0"/>
              <a:ea typeface="Tahoma" panose="020B0604030504040204" pitchFamily="34" charset="0"/>
              <a:cs typeface="Tahoma" panose="020B0604030504040204" pitchFamily="34" charset="0"/>
            </a:endParaRPr>
          </a:p>
        </p:txBody>
      </p:sp>
      <p:pic>
        <p:nvPicPr>
          <p:cNvPr id="43" name="Picture 2" descr="Risultati immagini per h2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6147" y="36337235"/>
            <a:ext cx="2936513" cy="142637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http://www.amadeus-project.eu/images/logo%20amadeu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4539" y="36714500"/>
            <a:ext cx="4164440" cy="1164767"/>
          </a:xfrm>
          <a:prstGeom prst="rect">
            <a:avLst/>
          </a:prstGeom>
          <a:noFill/>
          <a:extLst>
            <a:ext uri="{909E8E84-426E-40DD-AFC4-6F175D3DCCD1}">
              <a14:hiddenFill xmlns:a14="http://schemas.microsoft.com/office/drawing/2010/main">
                <a:solidFill>
                  <a:srgbClr val="FFFFFF"/>
                </a:solidFill>
              </a14:hiddenFill>
            </a:ext>
          </a:extLst>
        </p:spPr>
      </p:pic>
      <p:sp>
        <p:nvSpPr>
          <p:cNvPr id="45" name="Rettangolo 44"/>
          <p:cNvSpPr/>
          <p:nvPr/>
        </p:nvSpPr>
        <p:spPr>
          <a:xfrm>
            <a:off x="8825207" y="37133748"/>
            <a:ext cx="3956276" cy="523220"/>
          </a:xfrm>
          <a:prstGeom prst="rect">
            <a:avLst/>
          </a:prstGeom>
        </p:spPr>
        <p:txBody>
          <a:bodyPr wrap="none">
            <a:spAutoFit/>
          </a:bodyPr>
          <a:lstStyle/>
          <a:p>
            <a:r>
              <a:rPr lang="it-IT" sz="2800" dirty="0" smtClean="0"/>
              <a:t>www.amadeus-project.eu</a:t>
            </a:r>
            <a:endParaRPr lang="it-IT" sz="2800" dirty="0"/>
          </a:p>
        </p:txBody>
      </p:sp>
      <p:sp>
        <p:nvSpPr>
          <p:cNvPr id="46" name="Rettangolo arrotondato 45"/>
          <p:cNvSpPr/>
          <p:nvPr/>
        </p:nvSpPr>
        <p:spPr>
          <a:xfrm>
            <a:off x="324098" y="33851179"/>
            <a:ext cx="26892665" cy="2507300"/>
          </a:xfrm>
          <a:prstGeom prst="roundRect">
            <a:avLst>
              <a:gd name="adj" fmla="val 11819"/>
            </a:avLst>
          </a:prstGeom>
          <a:noFill/>
          <a:ln w="57150">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47" name="AutoShape 369"/>
          <p:cNvSpPr>
            <a:spLocks noChangeArrowheads="1"/>
          </p:cNvSpPr>
          <p:nvPr/>
        </p:nvSpPr>
        <p:spPr bwMode="auto">
          <a:xfrm>
            <a:off x="677619" y="33543328"/>
            <a:ext cx="3462904" cy="523875"/>
          </a:xfrm>
          <a:prstGeom prst="roundRect">
            <a:avLst>
              <a:gd name="adj" fmla="val 16667"/>
            </a:avLst>
          </a:prstGeom>
          <a:solidFill>
            <a:schemeClr val="bg1"/>
          </a:solidFill>
          <a:ln w="9525">
            <a:solidFill>
              <a:schemeClr val="tx2">
                <a:lumMod val="60000"/>
                <a:lumOff val="40000"/>
              </a:schemeClr>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Conclusions</a:t>
            </a:r>
            <a:endParaRPr lang="en-GB" altLang="it-IT" sz="2900" b="1" i="1"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9" name="CasellaDiTesto 48"/>
          <p:cNvSpPr txBox="1"/>
          <p:nvPr/>
        </p:nvSpPr>
        <p:spPr>
          <a:xfrm>
            <a:off x="1044177" y="34283227"/>
            <a:ext cx="25706858" cy="2153154"/>
          </a:xfrm>
          <a:prstGeom prst="rect">
            <a:avLst/>
          </a:prstGeom>
          <a:noFill/>
          <a:ln>
            <a:noFill/>
          </a:ln>
        </p:spPr>
        <p:txBody>
          <a:bodyPr wrap="square" rtlCol="0">
            <a:spAutoFit/>
          </a:bodyPr>
          <a:lstStyle/>
          <a:p>
            <a:pPr marL="342900" indent="-342900" algn="just">
              <a:lnSpc>
                <a:spcPct val="112000"/>
              </a:lnSpc>
              <a:buFont typeface="MS PGothic" panose="020B0600070205080204" pitchFamily="34" charset="-128"/>
              <a:buChar char="✓"/>
            </a:pPr>
            <a:r>
              <a:rPr lang="it-IT" sz="2400" dirty="0" err="1" smtClean="0">
                <a:latin typeface="Tahoma" panose="020B0604030504040204" pitchFamily="34" charset="0"/>
                <a:ea typeface="Tahoma" panose="020B0604030504040204" pitchFamily="34" charset="0"/>
                <a:cs typeface="Tahoma" panose="020B0604030504040204" pitchFamily="34" charset="0"/>
              </a:rPr>
              <a:t>Thin</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films</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deposited</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starting</a:t>
            </a:r>
            <a:r>
              <a:rPr lang="it-IT" sz="2400" dirty="0" smtClean="0">
                <a:latin typeface="Tahoma" panose="020B0604030504040204" pitchFamily="34" charset="0"/>
                <a:ea typeface="Tahoma" panose="020B0604030504040204" pitchFamily="34" charset="0"/>
                <a:cs typeface="Tahoma" panose="020B0604030504040204" pitchFamily="34" charset="0"/>
              </a:rPr>
              <a:t> from </a:t>
            </a:r>
            <a:r>
              <a:rPr lang="en-GB" altLang="it-IT" sz="2400" b="1" dirty="0" smtClean="0">
                <a:latin typeface="Tahoma" panose="020B0604030504040204" pitchFamily="34" charset="0"/>
                <a:ea typeface="Tahoma" panose="020B0604030504040204" pitchFamily="34" charset="0"/>
                <a:cs typeface="Tahoma" panose="020B0604030504040204" pitchFamily="34" charset="0"/>
              </a:rPr>
              <a:t>LaB</a:t>
            </a:r>
            <a:r>
              <a:rPr lang="en-GB" altLang="it-IT" sz="2400" b="1" baseline="-25000" dirty="0" smtClean="0">
                <a:latin typeface="Tahoma" panose="020B0604030504040204" pitchFamily="34" charset="0"/>
                <a:ea typeface="Tahoma" panose="020B0604030504040204" pitchFamily="34" charset="0"/>
                <a:cs typeface="Tahoma" panose="020B0604030504040204" pitchFamily="34" charset="0"/>
              </a:rPr>
              <a:t>6 </a:t>
            </a:r>
            <a:r>
              <a:rPr lang="it-IT" sz="2400" b="1" dirty="0">
                <a:latin typeface="Tahoma" panose="020B0604030504040204" pitchFamily="34" charset="0"/>
                <a:ea typeface="Tahoma" panose="020B0604030504040204" pitchFamily="34" charset="0"/>
                <a:cs typeface="Tahoma" panose="020B0604030504040204" pitchFamily="34" charset="0"/>
              </a:rPr>
              <a:t>target</a:t>
            </a:r>
            <a:r>
              <a:rPr lang="it-IT" sz="2400" dirty="0">
                <a:latin typeface="Tahoma" panose="020B0604030504040204" pitchFamily="34" charset="0"/>
                <a:ea typeface="Tahoma" panose="020B0604030504040204" pitchFamily="34" charset="0"/>
                <a:cs typeface="Tahoma" panose="020B0604030504040204" pitchFamily="34" charset="0"/>
              </a:rPr>
              <a:t> </a:t>
            </a:r>
            <a:r>
              <a:rPr lang="it-IT" sz="2400" dirty="0" smtClean="0">
                <a:latin typeface="Tahoma" panose="020B0604030504040204" pitchFamily="34" charset="0"/>
                <a:ea typeface="Tahoma" panose="020B0604030504040204" pitchFamily="34" charset="0"/>
                <a:cs typeface="Tahoma" panose="020B0604030504040204" pitchFamily="34" charset="0"/>
              </a:rPr>
              <a:t>show the best performances in </a:t>
            </a:r>
            <a:r>
              <a:rPr lang="it-IT" sz="2400" dirty="0" err="1" smtClean="0">
                <a:latin typeface="Tahoma" panose="020B0604030504040204" pitchFamily="34" charset="0"/>
                <a:ea typeface="Tahoma" panose="020B0604030504040204" pitchFamily="34" charset="0"/>
                <a:cs typeface="Tahoma" panose="020B0604030504040204" pitchFamily="34" charset="0"/>
              </a:rPr>
              <a:t>terms</a:t>
            </a:r>
            <a:r>
              <a:rPr lang="it-IT" sz="2400" dirty="0" smtClean="0">
                <a:latin typeface="Tahoma" panose="020B0604030504040204" pitchFamily="34" charset="0"/>
                <a:ea typeface="Tahoma" panose="020B0604030504040204" pitchFamily="34" charset="0"/>
                <a:cs typeface="Tahoma" panose="020B0604030504040204" pitchFamily="34" charset="0"/>
              </a:rPr>
              <a:t> of </a:t>
            </a:r>
            <a:r>
              <a:rPr lang="it-IT" sz="2400" dirty="0" err="1" smtClean="0">
                <a:latin typeface="Tahoma" panose="020B0604030504040204" pitchFamily="34" charset="0"/>
                <a:ea typeface="Tahoma" panose="020B0604030504040204" pitchFamily="34" charset="0"/>
                <a:cs typeface="Tahoma" panose="020B0604030504040204" pitchFamily="34" charset="0"/>
              </a:rPr>
              <a:t>thermionic</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emission</a:t>
            </a:r>
            <a:r>
              <a:rPr lang="it-IT" sz="2400" dirty="0" smtClean="0">
                <a:latin typeface="Tahoma" panose="020B0604030504040204" pitchFamily="34" charset="0"/>
                <a:ea typeface="Tahoma" panose="020B0604030504040204" pitchFamily="34" charset="0"/>
                <a:cs typeface="Tahoma" panose="020B0604030504040204" pitchFamily="34" charset="0"/>
              </a:rPr>
              <a:t>.</a:t>
            </a:r>
            <a:endParaRPr lang="it-IT" sz="2400" baseline="0" dirty="0" smtClean="0">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12000"/>
              </a:lnSpc>
              <a:buFont typeface="MS PGothic" panose="020B0600070205080204" pitchFamily="34" charset="-128"/>
              <a:buChar char="✓"/>
            </a:pPr>
            <a:r>
              <a:rPr lang="it-IT" sz="2400" baseline="0" dirty="0" err="1" smtClean="0">
                <a:latin typeface="Tahoma" panose="020B0604030504040204" pitchFamily="34" charset="0"/>
                <a:ea typeface="Tahoma" panose="020B0604030504040204" pitchFamily="34" charset="0"/>
                <a:cs typeface="Tahoma" panose="020B0604030504040204" pitchFamily="34" charset="0"/>
              </a:rPr>
              <a:t>Oxygen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has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been</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found</a:t>
            </a:r>
            <a:r>
              <a:rPr lang="it-IT" sz="2400" baseline="0" dirty="0" smtClean="0">
                <a:latin typeface="Tahoma" panose="020B0604030504040204" pitchFamily="34" charset="0"/>
                <a:ea typeface="Tahoma" panose="020B0604030504040204" pitchFamily="34" charset="0"/>
                <a:cs typeface="Tahoma" panose="020B0604030504040204" pitchFamily="34" charset="0"/>
              </a:rPr>
              <a:t> in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composition</a:t>
            </a:r>
            <a:r>
              <a:rPr lang="it-IT" sz="2400" baseline="0" dirty="0" smtClean="0">
                <a:latin typeface="Tahoma" panose="020B0604030504040204" pitchFamily="34" charset="0"/>
                <a:ea typeface="Tahoma" panose="020B0604030504040204" pitchFamily="34" charset="0"/>
                <a:cs typeface="Tahoma" panose="020B0604030504040204" pitchFamily="34" charset="0"/>
              </a:rPr>
              <a:t> of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borides</a:t>
            </a:r>
            <a:r>
              <a:rPr lang="it-IT" sz="2400" dirty="0" smtClean="0">
                <a:latin typeface="Tahoma" panose="020B0604030504040204" pitchFamily="34" charset="0"/>
                <a:ea typeface="Tahoma" panose="020B0604030504040204" pitchFamily="34" charset="0"/>
                <a:cs typeface="Tahoma" panose="020B0604030504040204" pitchFamily="34" charset="0"/>
              </a:rPr>
              <a:t> and </a:t>
            </a:r>
            <a:r>
              <a:rPr lang="it-IT" sz="2400" dirty="0" err="1" smtClean="0">
                <a:latin typeface="Tahoma" panose="020B0604030504040204" pitchFamily="34" charset="0"/>
                <a:ea typeface="Tahoma" panose="020B0604030504040204" pitchFamily="34" charset="0"/>
                <a:cs typeface="Tahoma" panose="020B0604030504040204" pitchFamily="34" charset="0"/>
              </a:rPr>
              <a:t>nitride</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films</a:t>
            </a:r>
            <a:r>
              <a:rPr lang="it-IT" sz="2400" dirty="0" smtClean="0">
                <a:latin typeface="Tahoma" panose="020B0604030504040204" pitchFamily="34" charset="0"/>
                <a:ea typeface="Tahoma" panose="020B0604030504040204" pitchFamily="34" charset="0"/>
                <a:cs typeface="Tahoma" panose="020B0604030504040204" pitchFamily="34" charset="0"/>
              </a:rPr>
              <a:t>. XRD </a:t>
            </a:r>
            <a:r>
              <a:rPr lang="it-IT" sz="2400" dirty="0" err="1" smtClean="0">
                <a:latin typeface="Tahoma" panose="020B0604030504040204" pitchFamily="34" charset="0"/>
                <a:ea typeface="Tahoma" panose="020B0604030504040204" pitchFamily="34" charset="0"/>
                <a:cs typeface="Tahoma" panose="020B0604030504040204" pitchFamily="34" charset="0"/>
              </a:rPr>
              <a:t>characterization</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is</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necessary</a:t>
            </a:r>
            <a:r>
              <a:rPr lang="it-IT" sz="2400" dirty="0" smtClean="0">
                <a:latin typeface="Tahoma" panose="020B0604030504040204" pitchFamily="34" charset="0"/>
                <a:ea typeface="Tahoma" panose="020B0604030504040204" pitchFamily="34" charset="0"/>
                <a:cs typeface="Tahoma" panose="020B0604030504040204" pitchFamily="34" charset="0"/>
              </a:rPr>
              <a:t> for </a:t>
            </a:r>
            <a:r>
              <a:rPr lang="it-IT" sz="2400" dirty="0" err="1" smtClean="0">
                <a:latin typeface="Tahoma" panose="020B0604030504040204" pitchFamily="34" charset="0"/>
                <a:ea typeface="Tahoma" panose="020B0604030504040204" pitchFamily="34" charset="0"/>
                <a:cs typeface="Tahoma" panose="020B0604030504040204" pitchFamily="34" charset="0"/>
              </a:rPr>
              <a:t>investigating</a:t>
            </a:r>
            <a:r>
              <a:rPr lang="it-IT" sz="2400" dirty="0" smtClean="0">
                <a:latin typeface="Tahoma" panose="020B0604030504040204" pitchFamily="34" charset="0"/>
                <a:ea typeface="Tahoma" panose="020B0604030504040204" pitchFamily="34" charset="0"/>
                <a:cs typeface="Tahoma" panose="020B0604030504040204" pitchFamily="34" charset="0"/>
              </a:rPr>
              <a:t> the </a:t>
            </a:r>
            <a:r>
              <a:rPr lang="it-IT" sz="2400" dirty="0" err="1" smtClean="0">
                <a:latin typeface="Tahoma" panose="020B0604030504040204" pitchFamily="34" charset="0"/>
                <a:ea typeface="Tahoma" panose="020B0604030504040204" pitchFamily="34" charset="0"/>
                <a:cs typeface="Tahoma" panose="020B0604030504040204" pitchFamily="34" charset="0"/>
              </a:rPr>
              <a:t>structural</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properties</a:t>
            </a:r>
            <a:r>
              <a:rPr lang="it-IT" sz="2400" dirty="0" smtClean="0">
                <a:latin typeface="Tahoma" panose="020B0604030504040204" pitchFamily="34" charset="0"/>
                <a:ea typeface="Tahoma" panose="020B0604030504040204" pitchFamily="34" charset="0"/>
                <a:cs typeface="Tahoma" panose="020B0604030504040204" pitchFamily="34" charset="0"/>
              </a:rPr>
              <a:t> of </a:t>
            </a:r>
            <a:r>
              <a:rPr lang="it-IT" sz="2400" dirty="0" err="1" smtClean="0">
                <a:latin typeface="Tahoma" panose="020B0604030504040204" pitchFamily="34" charset="0"/>
                <a:ea typeface="Tahoma" panose="020B0604030504040204" pitchFamily="34" charset="0"/>
                <a:cs typeface="Tahoma" panose="020B0604030504040204" pitchFamily="34" charset="0"/>
              </a:rPr>
              <a:t>these</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ternary</a:t>
            </a:r>
            <a:r>
              <a:rPr lang="it-IT" sz="240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compounds</a:t>
            </a:r>
            <a:r>
              <a:rPr lang="it-IT" sz="2400" dirty="0" smtClean="0">
                <a:latin typeface="Tahoma" panose="020B0604030504040204" pitchFamily="34" charset="0"/>
                <a:ea typeface="Tahoma" panose="020B0604030504040204" pitchFamily="34" charset="0"/>
                <a:cs typeface="Tahoma" panose="020B0604030504040204" pitchFamily="34" charset="0"/>
              </a:rPr>
              <a:t>. </a:t>
            </a:r>
            <a:endParaRPr lang="it-IT" sz="2400" baseline="0" dirty="0" smtClean="0">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12000"/>
              </a:lnSpc>
              <a:buFont typeface="MS PGothic" panose="020B0600070205080204" pitchFamily="34" charset="-128"/>
              <a:buChar char="✓"/>
            </a:pPr>
            <a:r>
              <a:rPr lang="it-IT" sz="2400" baseline="0" dirty="0" err="1" smtClean="0">
                <a:latin typeface="Tahoma" panose="020B0604030504040204" pitchFamily="34" charset="0"/>
                <a:ea typeface="Tahoma" panose="020B0604030504040204" pitchFamily="34" charset="0"/>
                <a:cs typeface="Tahoma" panose="020B0604030504040204" pitchFamily="34" charset="0"/>
              </a:rPr>
              <a:t>Thermionic</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measurements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allowed</a:t>
            </a:r>
            <a:r>
              <a:rPr lang="it-IT" sz="2400" baseline="0" dirty="0" smtClean="0">
                <a:latin typeface="Tahoma" panose="020B0604030504040204" pitchFamily="34" charset="0"/>
                <a:ea typeface="Tahoma" panose="020B0604030504040204" pitchFamily="34" charset="0"/>
                <a:cs typeface="Tahoma" panose="020B0604030504040204" pitchFamily="34" charset="0"/>
              </a:rPr>
              <a:t> to extrapolate the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value</a:t>
            </a:r>
            <a:r>
              <a:rPr lang="it-IT" sz="2400" baseline="0" dirty="0" smtClean="0">
                <a:latin typeface="Tahoma" panose="020B0604030504040204" pitchFamily="34" charset="0"/>
                <a:ea typeface="Tahoma" panose="020B0604030504040204" pitchFamily="34" charset="0"/>
                <a:cs typeface="Tahoma" panose="020B0604030504040204" pitchFamily="34" charset="0"/>
              </a:rPr>
              <a:t> of work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function</a:t>
            </a:r>
            <a:r>
              <a:rPr lang="it-IT" sz="2400" baseline="0" dirty="0" smtClean="0">
                <a:latin typeface="Tahoma" panose="020B0604030504040204" pitchFamily="34" charset="0"/>
                <a:ea typeface="Tahoma" panose="020B0604030504040204" pitchFamily="34" charset="0"/>
                <a:cs typeface="Tahoma" panose="020B0604030504040204" pitchFamily="34" charset="0"/>
              </a:rPr>
              <a:t> by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applying</a:t>
            </a:r>
            <a:r>
              <a:rPr lang="it-IT" sz="2400" baseline="0" dirty="0" smtClean="0">
                <a:latin typeface="Tahoma" panose="020B0604030504040204" pitchFamily="34" charset="0"/>
                <a:ea typeface="Tahoma" panose="020B0604030504040204" pitchFamily="34" charset="0"/>
                <a:cs typeface="Tahoma" panose="020B0604030504040204" pitchFamily="34" charset="0"/>
              </a:rPr>
              <a:t> the Richardson-</a:t>
            </a:r>
            <a:r>
              <a:rPr lang="it-IT" sz="2400" baseline="0" dirty="0" err="1" smtClean="0">
                <a:latin typeface="Tahoma" panose="020B0604030504040204" pitchFamily="34" charset="0"/>
                <a:ea typeface="Tahoma" panose="020B0604030504040204" pitchFamily="34" charset="0"/>
                <a:cs typeface="Tahoma" panose="020B0604030504040204" pitchFamily="34" charset="0"/>
              </a:rPr>
              <a:t>Dushmann’s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fit</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dirty="0" err="1" smtClean="0">
                <a:latin typeface="Tahoma" panose="020B0604030504040204" pitchFamily="34" charset="0"/>
                <a:ea typeface="Tahoma" panose="020B0604030504040204" pitchFamily="34" charset="0"/>
                <a:cs typeface="Tahoma" panose="020B0604030504040204" pitchFamily="34" charset="0"/>
              </a:rPr>
              <a:t>values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comparable</a:t>
            </a:r>
            <a:r>
              <a:rPr lang="it-IT" sz="2400" baseline="0" dirty="0" smtClean="0">
                <a:latin typeface="Tahoma" panose="020B0604030504040204" pitchFamily="34" charset="0"/>
                <a:ea typeface="Tahoma" panose="020B0604030504040204" pitchFamily="34" charset="0"/>
                <a:cs typeface="Tahoma" panose="020B0604030504040204" pitchFamily="34" charset="0"/>
              </a:rPr>
              <a:t> to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those</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measured</a:t>
            </a:r>
            <a:r>
              <a:rPr lang="it-IT" sz="2400" baseline="0" dirty="0" smtClean="0">
                <a:latin typeface="Tahoma" panose="020B0604030504040204" pitchFamily="34" charset="0"/>
                <a:ea typeface="Tahoma" panose="020B0604030504040204" pitchFamily="34" charset="0"/>
                <a:cs typeface="Tahoma" panose="020B0604030504040204" pitchFamily="34" charset="0"/>
              </a:rPr>
              <a:t> by UPS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were</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found</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less</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r>
              <a:rPr lang="it-IT" sz="2400" baseline="0" dirty="0" err="1" smtClean="0">
                <a:latin typeface="Tahoma" panose="020B0604030504040204" pitchFamily="34" charset="0"/>
                <a:ea typeface="Tahoma" panose="020B0604030504040204" pitchFamily="34" charset="0"/>
                <a:cs typeface="Tahoma" panose="020B0604030504040204" pitchFamily="34" charset="0"/>
              </a:rPr>
              <a:t>than</a:t>
            </a:r>
            <a:r>
              <a:rPr lang="it-IT" sz="2400" baseline="0" dirty="0" smtClean="0">
                <a:latin typeface="Tahoma" panose="020B0604030504040204" pitchFamily="34" charset="0"/>
                <a:ea typeface="Tahoma" panose="020B0604030504040204" pitchFamily="34" charset="0"/>
                <a:cs typeface="Tahoma" panose="020B0604030504040204" pitchFamily="34" charset="0"/>
              </a:rPr>
              <a:t> for C-N</a:t>
            </a:r>
            <a:r>
              <a:rPr lang="it-IT" sz="2400" dirty="0" smtClean="0">
                <a:latin typeface="Tahoma" panose="020B0604030504040204" pitchFamily="34" charset="0"/>
                <a:ea typeface="Tahoma" panose="020B0604030504040204" pitchFamily="34" charset="0"/>
                <a:cs typeface="Tahoma" panose="020B0604030504040204" pitchFamily="34" charset="0"/>
              </a:rPr>
              <a:t> sample</a:t>
            </a:r>
            <a:r>
              <a:rPr lang="it-IT" sz="2400" baseline="0" dirty="0" smtClean="0">
                <a:latin typeface="Tahoma" panose="020B0604030504040204" pitchFamily="34" charset="0"/>
                <a:ea typeface="Tahoma" panose="020B0604030504040204" pitchFamily="34" charset="0"/>
                <a:cs typeface="Tahoma" panose="020B0604030504040204" pitchFamily="34" charset="0"/>
              </a:rPr>
              <a:t>.  </a:t>
            </a:r>
          </a:p>
          <a:p>
            <a:pPr marL="342900" indent="-342900" algn="just">
              <a:lnSpc>
                <a:spcPct val="110000"/>
              </a:lnSpc>
              <a:buFont typeface="MS PGothic" panose="020B0600070205080204" pitchFamily="34" charset="-128"/>
              <a:buChar char="✓"/>
            </a:pPr>
            <a:endParaRPr lang="it-IT" sz="2400" dirty="0">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https://cola2017.sciencesconf.org/data/header/bandeau_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73571" y="36770045"/>
            <a:ext cx="13278782" cy="2337718"/>
          </a:xfrm>
          <a:prstGeom prst="rect">
            <a:avLst/>
          </a:prstGeom>
          <a:noFill/>
          <a:extLst>
            <a:ext uri="{909E8E84-426E-40DD-AFC4-6F175D3DCCD1}">
              <a14:hiddenFill xmlns:a14="http://schemas.microsoft.com/office/drawing/2010/main">
                <a:solidFill>
                  <a:srgbClr val="FFFFFF"/>
                </a:solidFill>
              </a14:hiddenFill>
            </a:ext>
          </a:extLst>
        </p:spPr>
      </p:pic>
      <p:sp>
        <p:nvSpPr>
          <p:cNvPr id="51" name="Rettangolo arrotondato 50"/>
          <p:cNvSpPr/>
          <p:nvPr/>
        </p:nvSpPr>
        <p:spPr>
          <a:xfrm>
            <a:off x="387700" y="14902652"/>
            <a:ext cx="9360755" cy="18407105"/>
          </a:xfrm>
          <a:prstGeom prst="roundRect">
            <a:avLst>
              <a:gd name="adj" fmla="val 8742"/>
            </a:avLst>
          </a:prstGeom>
          <a:noFill/>
          <a:ln w="57150">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52" name="AutoShape 369"/>
          <p:cNvSpPr>
            <a:spLocks noChangeArrowheads="1"/>
          </p:cNvSpPr>
          <p:nvPr/>
        </p:nvSpPr>
        <p:spPr bwMode="auto">
          <a:xfrm>
            <a:off x="2628355" y="14686628"/>
            <a:ext cx="4608512" cy="523875"/>
          </a:xfrm>
          <a:prstGeom prst="roundRect">
            <a:avLst>
              <a:gd name="adj" fmla="val 16667"/>
            </a:avLst>
          </a:prstGeom>
          <a:solidFill>
            <a:schemeClr val="bg1"/>
          </a:solidFill>
          <a:ln w="9525">
            <a:solidFill>
              <a:schemeClr val="tx2">
                <a:lumMod val="60000"/>
                <a:lumOff val="40000"/>
              </a:schemeClr>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General Aim</a:t>
            </a:r>
            <a:endParaRPr lang="en-GB" altLang="it-IT" sz="2900" b="1" i="1"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53" name="Picture 4" descr="http://www.amadeus-project.eu/images/logo%20amadeu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6172" y="16486828"/>
            <a:ext cx="2558035" cy="715466"/>
          </a:xfrm>
          <a:prstGeom prst="rect">
            <a:avLst/>
          </a:prstGeom>
          <a:noFill/>
          <a:extLst>
            <a:ext uri="{909E8E84-426E-40DD-AFC4-6F175D3DCCD1}">
              <a14:hiddenFill xmlns:a14="http://schemas.microsoft.com/office/drawing/2010/main">
                <a:solidFill>
                  <a:srgbClr val="FFFFFF"/>
                </a:solidFill>
              </a14:hiddenFill>
            </a:ext>
          </a:extLst>
        </p:spPr>
      </p:pic>
      <p:sp>
        <p:nvSpPr>
          <p:cNvPr id="54" name="CasellaDiTesto 53"/>
          <p:cNvSpPr txBox="1"/>
          <p:nvPr/>
        </p:nvSpPr>
        <p:spPr>
          <a:xfrm>
            <a:off x="512192" y="15561369"/>
            <a:ext cx="9216741" cy="830997"/>
          </a:xfrm>
          <a:prstGeom prst="rect">
            <a:avLst/>
          </a:prstGeom>
          <a:noFill/>
        </p:spPr>
        <p:txBody>
          <a:bodyPr wrap="square" rtlCol="0">
            <a:spAutoFit/>
          </a:bodyPr>
          <a:lstStyle/>
          <a:p>
            <a:pPr algn="just"/>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Development of an efficient thermionic-photovoltaic (</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TIPV</a:t>
            </a: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converter for high-temperature applications  (1700-2000 °C)</a:t>
            </a:r>
            <a:endParaRPr lang="it-IT" sz="2400" i="0" dirty="0"/>
          </a:p>
        </p:txBody>
      </p:sp>
      <p:pic>
        <p:nvPicPr>
          <p:cNvPr id="5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9851" y="16717902"/>
            <a:ext cx="4121908" cy="3167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Freccia in giù 55"/>
          <p:cNvSpPr/>
          <p:nvPr/>
        </p:nvSpPr>
        <p:spPr>
          <a:xfrm>
            <a:off x="2582445" y="16540079"/>
            <a:ext cx="791944" cy="774911"/>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it-IT"/>
          </a:p>
        </p:txBody>
      </p:sp>
      <p:sp>
        <p:nvSpPr>
          <p:cNvPr id="57" name="CasellaDiTesto 56"/>
          <p:cNvSpPr txBox="1"/>
          <p:nvPr/>
        </p:nvSpPr>
        <p:spPr>
          <a:xfrm>
            <a:off x="486764" y="17482711"/>
            <a:ext cx="4924245" cy="3046988"/>
          </a:xfrm>
          <a:prstGeom prst="rect">
            <a:avLst/>
          </a:prstGeom>
          <a:noFill/>
        </p:spPr>
        <p:txBody>
          <a:bodyPr wrap="square" rtlCol="0">
            <a:spAutoFit/>
          </a:bodyPr>
          <a:lstStyle/>
          <a:p>
            <a:pPr algn="just"/>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Development of a specific thin emitting layer, able to: </a:t>
            </a:r>
          </a:p>
          <a:p>
            <a:pPr algn="just"/>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efficiently emit electrons by thermionic emission  at 2000 °c</a:t>
            </a:r>
          </a:p>
          <a:p>
            <a:pPr marL="457200" indent="-457200" algn="just">
              <a:buAutoNum type="arabicParenR"/>
            </a:pPr>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457200" indent="-457200" algn="just">
              <a:buAutoNum type="arabicParenR"/>
            </a:pPr>
            <a:endPar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58" name="Freccia in giù 57"/>
          <p:cNvSpPr/>
          <p:nvPr/>
        </p:nvSpPr>
        <p:spPr>
          <a:xfrm>
            <a:off x="3060547" y="19581271"/>
            <a:ext cx="791944" cy="660396"/>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it-IT"/>
          </a:p>
        </p:txBody>
      </p:sp>
      <p:sp>
        <p:nvSpPr>
          <p:cNvPr id="59" name="Rettangolo 58"/>
          <p:cNvSpPr/>
          <p:nvPr/>
        </p:nvSpPr>
        <p:spPr>
          <a:xfrm>
            <a:off x="496395" y="21887428"/>
            <a:ext cx="9087120" cy="1200329"/>
          </a:xfrm>
          <a:prstGeom prst="rect">
            <a:avLst/>
          </a:prstGeom>
        </p:spPr>
        <p:txBody>
          <a:bodyPr wrap="square">
            <a:spAutoFit/>
          </a:bodyPr>
          <a:lstStyle/>
          <a:p>
            <a:pPr marL="0" indent="0" algn="just">
              <a:buNone/>
            </a:pPr>
            <a:r>
              <a:rPr lang="en-US" sz="2400" b="0"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filter in a selective way the thermal irradiance emitted by thermionic cathode component for an optimized collection of photons by the underlying photovoltaic (PV) cell. </a:t>
            </a:r>
            <a:endParaRPr lang="it-IT" sz="2400" i="0" dirty="0"/>
          </a:p>
        </p:txBody>
      </p:sp>
      <p:sp>
        <p:nvSpPr>
          <p:cNvPr id="60" name="CasellaDiTesto 59"/>
          <p:cNvSpPr txBox="1"/>
          <p:nvPr/>
        </p:nvSpPr>
        <p:spPr>
          <a:xfrm>
            <a:off x="531715" y="20375260"/>
            <a:ext cx="9001002" cy="1355371"/>
          </a:xfrm>
          <a:prstGeom prst="rect">
            <a:avLst/>
          </a:prstGeom>
          <a:noFill/>
          <a:ln w="38100">
            <a:solidFill>
              <a:schemeClr val="tx1"/>
            </a:solidFill>
          </a:ln>
        </p:spPr>
        <p:txBody>
          <a:bodyPr wrap="square" rtlCol="0">
            <a:spAutoFit/>
          </a:bodyPr>
          <a:lstStyle/>
          <a:p>
            <a:pPr marL="342900" indent="-342900" algn="just">
              <a:lnSpc>
                <a:spcPct val="114000"/>
              </a:lnSpc>
              <a:buFont typeface="Arial" panose="020B0604020202020204" pitchFamily="34" charset="0"/>
              <a:buChar char="•"/>
            </a:pPr>
            <a:r>
              <a:rPr lang="it-IT" sz="2400" b="1" i="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A</a:t>
            </a:r>
            <a:r>
              <a:rPr lang="it-IT" sz="2400" b="1" i="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it-IT" sz="2400" b="1" i="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WORK FUNCTION AS LOW AS POSSIBLE, BUT NOT LOWER THAN THAT OF THE ANODE</a:t>
            </a:r>
          </a:p>
          <a:p>
            <a:pPr marL="342900" indent="-342900" algn="just">
              <a:lnSpc>
                <a:spcPct val="114000"/>
              </a:lnSpc>
              <a:buFont typeface="Arial" panose="020B0604020202020204" pitchFamily="34" charset="0"/>
              <a:buChar char="•"/>
            </a:pPr>
            <a:r>
              <a:rPr lang="it-IT" sz="2400" b="1" i="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A</a:t>
            </a:r>
            <a:r>
              <a:rPr lang="it-IT" sz="2400" b="1" i="0" baseline="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 HIGH MELTING POINT TO OPERATE AT 2000 °C</a:t>
            </a:r>
            <a:endParaRPr lang="it-IT" sz="2400" b="1" i="0"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1" name="CasellaDiTesto 60"/>
          <p:cNvSpPr txBox="1"/>
          <p:nvPr/>
        </p:nvSpPr>
        <p:spPr>
          <a:xfrm>
            <a:off x="1863792" y="23903652"/>
            <a:ext cx="6372780" cy="892296"/>
          </a:xfrm>
          <a:prstGeom prst="rect">
            <a:avLst/>
          </a:prstGeom>
          <a:noFill/>
          <a:ln w="38100">
            <a:solidFill>
              <a:schemeClr val="tx1"/>
            </a:solidFill>
          </a:ln>
        </p:spPr>
        <p:txBody>
          <a:bodyPr wrap="square" rtlCol="0">
            <a:spAutoFit/>
          </a:bodyPr>
          <a:lstStyle/>
          <a:p>
            <a:pPr marL="0" indent="0" algn="ctr">
              <a:lnSpc>
                <a:spcPct val="114000"/>
              </a:lnSpc>
              <a:buFont typeface="Arial" panose="020B0604020202020204" pitchFamily="34" charset="0"/>
              <a:buNone/>
            </a:pPr>
            <a:r>
              <a:rPr lang="en-US" sz="2400" b="1" i="0" u="none" strike="noStrike" kern="1200" baseline="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A SPECTRALLY SELECTIVE EMISSIVITY MATCHED WITH THE PV CELL</a:t>
            </a:r>
            <a:endParaRPr lang="it-IT" sz="2400" b="1" i="0"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2" name="Freccia in giù 61"/>
          <p:cNvSpPr/>
          <p:nvPr/>
        </p:nvSpPr>
        <p:spPr>
          <a:xfrm>
            <a:off x="4643983" y="23142782"/>
            <a:ext cx="791944" cy="660396"/>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it-IT"/>
          </a:p>
        </p:txBody>
      </p:sp>
      <p:sp>
        <p:nvSpPr>
          <p:cNvPr id="63" name="Rettangolo 62"/>
          <p:cNvSpPr/>
          <p:nvPr/>
        </p:nvSpPr>
        <p:spPr>
          <a:xfrm>
            <a:off x="576239" y="25099302"/>
            <a:ext cx="9007275" cy="1200329"/>
          </a:xfrm>
          <a:prstGeom prst="rect">
            <a:avLst/>
          </a:prstGeom>
        </p:spPr>
        <p:txBody>
          <a:bodyPr wrap="square">
            <a:spAutoFit/>
          </a:bodyPr>
          <a:lstStyle/>
          <a:p>
            <a:pPr algn="ct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The primary project specification is obtaining an effective low work function of the </a:t>
            </a:r>
            <a:r>
              <a:rPr lang="en-US" sz="2400" b="1" dirty="0">
                <a:latin typeface="Tahoma" panose="020B0604030504040204" pitchFamily="34" charset="0"/>
                <a:ea typeface="Tahoma" panose="020B0604030504040204" pitchFamily="34" charset="0"/>
                <a:cs typeface="Tahoma" panose="020B0604030504040204" pitchFamily="34" charset="0"/>
              </a:rPr>
              <a:t>emitter (&lt; </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2.7 eV), which</a:t>
            </a:r>
            <a:r>
              <a:rPr lang="en-US" sz="2400" b="1" i="0" u="none" strike="noStrike"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 has to be stable at 1700-2000 °C</a:t>
            </a: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p:txBody>
      </p:sp>
      <p:sp>
        <p:nvSpPr>
          <p:cNvPr id="64" name="Rettangolo arrotondato 63"/>
          <p:cNvSpPr/>
          <p:nvPr/>
        </p:nvSpPr>
        <p:spPr>
          <a:xfrm>
            <a:off x="10385823" y="14911171"/>
            <a:ext cx="16830940" cy="18686618"/>
          </a:xfrm>
          <a:prstGeom prst="roundRect">
            <a:avLst>
              <a:gd name="adj" fmla="val 13042"/>
            </a:avLst>
          </a:prstGeom>
          <a:noFill/>
          <a:ln w="57150">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ahoma" panose="020B0604030504040204" pitchFamily="34" charset="0"/>
              <a:ea typeface="Tahoma" panose="020B0604030504040204" pitchFamily="34" charset="0"/>
              <a:cs typeface="Tahoma" panose="020B0604030504040204" pitchFamily="34" charset="0"/>
            </a:endParaRPr>
          </a:p>
        </p:txBody>
      </p:sp>
      <p:sp>
        <p:nvSpPr>
          <p:cNvPr id="65" name="AutoShape 369"/>
          <p:cNvSpPr>
            <a:spLocks noChangeArrowheads="1"/>
          </p:cNvSpPr>
          <p:nvPr/>
        </p:nvSpPr>
        <p:spPr bwMode="auto">
          <a:xfrm>
            <a:off x="14221766" y="14649234"/>
            <a:ext cx="9432925" cy="523875"/>
          </a:xfrm>
          <a:prstGeom prst="roundRect">
            <a:avLst>
              <a:gd name="adj" fmla="val 16667"/>
            </a:avLst>
          </a:prstGeom>
          <a:solidFill>
            <a:schemeClr val="bg1"/>
          </a:solidFill>
          <a:ln w="9525">
            <a:solidFill>
              <a:schemeClr val="tx2">
                <a:lumMod val="60000"/>
                <a:lumOff val="40000"/>
              </a:schemeClr>
            </a:solidFill>
            <a:round/>
            <a:headEnd/>
            <a:tailEnd/>
          </a:ln>
          <a:effectLst>
            <a:outerShdw dist="107763" dir="2700000" algn="ctr" rotWithShape="0">
              <a:schemeClr val="bg2"/>
            </a:outerShdw>
          </a:effectLst>
        </p:spPr>
        <p:txBody>
          <a:bodyPr wrap="none" lIns="80647" tIns="40323" rIns="80647" bIns="40323" anchor="ctr"/>
          <a:lstStyle>
            <a:lvl1pPr defTabSz="806450">
              <a:defRPr sz="2400">
                <a:solidFill>
                  <a:schemeClr val="tx1"/>
                </a:solidFill>
                <a:latin typeface="Times New Roman" pitchFamily="18" charset="0"/>
              </a:defRPr>
            </a:lvl1pPr>
            <a:lvl2pPr marL="403225" defTabSz="806450">
              <a:defRPr sz="2400">
                <a:solidFill>
                  <a:schemeClr val="tx1"/>
                </a:solidFill>
                <a:latin typeface="Times New Roman" pitchFamily="18" charset="0"/>
              </a:defRPr>
            </a:lvl2pPr>
            <a:lvl3pPr marL="806450" defTabSz="806450">
              <a:defRPr sz="2400">
                <a:solidFill>
                  <a:schemeClr val="tx1"/>
                </a:solidFill>
                <a:latin typeface="Times New Roman" pitchFamily="18" charset="0"/>
              </a:defRPr>
            </a:lvl3pPr>
            <a:lvl4pPr marL="1209675" defTabSz="806450">
              <a:defRPr sz="2400">
                <a:solidFill>
                  <a:schemeClr val="tx1"/>
                </a:solidFill>
                <a:latin typeface="Times New Roman" pitchFamily="18" charset="0"/>
              </a:defRPr>
            </a:lvl4pPr>
            <a:lvl5pPr marL="1611313" defTabSz="806450">
              <a:defRPr sz="2400">
                <a:solidFill>
                  <a:schemeClr val="tx1"/>
                </a:solidFill>
                <a:latin typeface="Times New Roman" pitchFamily="18" charset="0"/>
              </a:defRPr>
            </a:lvl5pPr>
            <a:lvl6pPr marL="2068513" defTabSz="806450" fontAlgn="base">
              <a:spcBef>
                <a:spcPct val="0"/>
              </a:spcBef>
              <a:spcAft>
                <a:spcPct val="0"/>
              </a:spcAft>
              <a:defRPr sz="2400">
                <a:solidFill>
                  <a:schemeClr val="tx1"/>
                </a:solidFill>
                <a:latin typeface="Times New Roman" pitchFamily="18" charset="0"/>
              </a:defRPr>
            </a:lvl6pPr>
            <a:lvl7pPr marL="2525713" defTabSz="806450" fontAlgn="base">
              <a:spcBef>
                <a:spcPct val="0"/>
              </a:spcBef>
              <a:spcAft>
                <a:spcPct val="0"/>
              </a:spcAft>
              <a:defRPr sz="2400">
                <a:solidFill>
                  <a:schemeClr val="tx1"/>
                </a:solidFill>
                <a:latin typeface="Times New Roman" pitchFamily="18" charset="0"/>
              </a:defRPr>
            </a:lvl7pPr>
            <a:lvl8pPr marL="2982913" defTabSz="806450" fontAlgn="base">
              <a:spcBef>
                <a:spcPct val="0"/>
              </a:spcBef>
              <a:spcAft>
                <a:spcPct val="0"/>
              </a:spcAft>
              <a:defRPr sz="2400">
                <a:solidFill>
                  <a:schemeClr val="tx1"/>
                </a:solidFill>
                <a:latin typeface="Times New Roman" pitchFamily="18" charset="0"/>
              </a:defRPr>
            </a:lvl8pPr>
            <a:lvl9pPr marL="3440113" defTabSz="806450" fontAlgn="base">
              <a:spcBef>
                <a:spcPct val="0"/>
              </a:spcBef>
              <a:spcAft>
                <a:spcPct val="0"/>
              </a:spcAft>
              <a:defRPr sz="2400">
                <a:solidFill>
                  <a:schemeClr val="tx1"/>
                </a:solidFill>
                <a:latin typeface="Times New Roman" pitchFamily="18" charset="0"/>
              </a:defRPr>
            </a:lvl9pPr>
          </a:lstStyle>
          <a:p>
            <a:pPr algn="ctr"/>
            <a:r>
              <a:rPr lang="en-GB" altLang="it-IT" sz="2900" b="1" i="1"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Characterization</a:t>
            </a:r>
            <a:endParaRPr lang="en-GB" altLang="it-IT" sz="2900" b="1" i="1"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66" name="Tabella 65"/>
          <p:cNvGraphicFramePr>
            <a:graphicFrameLocks noGrp="1"/>
          </p:cNvGraphicFramePr>
          <p:nvPr>
            <p:extLst>
              <p:ext uri="{D42A27DB-BD31-4B8C-83A1-F6EECF244321}">
                <p14:modId xmlns:p14="http://schemas.microsoft.com/office/powerpoint/2010/main" val="2437798732"/>
              </p:ext>
            </p:extLst>
          </p:nvPr>
        </p:nvGraphicFramePr>
        <p:xfrm>
          <a:off x="14797239" y="9428683"/>
          <a:ext cx="11933385" cy="4390049"/>
        </p:xfrm>
        <a:graphic>
          <a:graphicData uri="http://schemas.openxmlformats.org/drawingml/2006/table">
            <a:tbl>
              <a:tblPr firstRow="1" bandRow="1">
                <a:tableStyleId>{5C22544A-7EE6-4342-B048-85BDC9FD1C3A}</a:tableStyleId>
              </a:tblPr>
              <a:tblGrid>
                <a:gridCol w="1272406">
                  <a:extLst>
                    <a:ext uri="{9D8B030D-6E8A-4147-A177-3AD203B41FA5}">
                      <a16:colId xmlns:a16="http://schemas.microsoft.com/office/drawing/2014/main" val="20000"/>
                    </a:ext>
                  </a:extLst>
                </a:gridCol>
                <a:gridCol w="1346994">
                  <a:extLst>
                    <a:ext uri="{9D8B030D-6E8A-4147-A177-3AD203B41FA5}">
                      <a16:colId xmlns:a16="http://schemas.microsoft.com/office/drawing/2014/main" val="20001"/>
                    </a:ext>
                  </a:extLst>
                </a:gridCol>
                <a:gridCol w="1346994">
                  <a:extLst>
                    <a:ext uri="{9D8B030D-6E8A-4147-A177-3AD203B41FA5}">
                      <a16:colId xmlns:a16="http://schemas.microsoft.com/office/drawing/2014/main" val="20002"/>
                    </a:ext>
                  </a:extLst>
                </a:gridCol>
                <a:gridCol w="1722239">
                  <a:extLst>
                    <a:ext uri="{9D8B030D-6E8A-4147-A177-3AD203B41FA5}">
                      <a16:colId xmlns:a16="http://schemas.microsoft.com/office/drawing/2014/main" val="20003"/>
                    </a:ext>
                  </a:extLst>
                </a:gridCol>
                <a:gridCol w="1296144">
                  <a:extLst>
                    <a:ext uri="{9D8B030D-6E8A-4147-A177-3AD203B41FA5}">
                      <a16:colId xmlns:a16="http://schemas.microsoft.com/office/drawing/2014/main" val="20004"/>
                    </a:ext>
                  </a:extLst>
                </a:gridCol>
                <a:gridCol w="1512168">
                  <a:extLst>
                    <a:ext uri="{9D8B030D-6E8A-4147-A177-3AD203B41FA5}">
                      <a16:colId xmlns:a16="http://schemas.microsoft.com/office/drawing/2014/main" val="20005"/>
                    </a:ext>
                  </a:extLst>
                </a:gridCol>
                <a:gridCol w="1656184">
                  <a:extLst>
                    <a:ext uri="{9D8B030D-6E8A-4147-A177-3AD203B41FA5}">
                      <a16:colId xmlns:a16="http://schemas.microsoft.com/office/drawing/2014/main" val="20006"/>
                    </a:ext>
                  </a:extLst>
                </a:gridCol>
                <a:gridCol w="1780256">
                  <a:extLst>
                    <a:ext uri="{9D8B030D-6E8A-4147-A177-3AD203B41FA5}">
                      <a16:colId xmlns:a16="http://schemas.microsoft.com/office/drawing/2014/main" val="20007"/>
                    </a:ext>
                  </a:extLst>
                </a:gridCol>
              </a:tblGrid>
              <a:tr h="1362429">
                <a:tc>
                  <a:txBody>
                    <a:bodyPr/>
                    <a:lstStyle/>
                    <a:p>
                      <a:pPr algn="ctr"/>
                      <a:r>
                        <a:rPr lang="it-IT" sz="2200" dirty="0" smtClean="0">
                          <a:latin typeface="Tahoma" panose="020B0604030504040204" pitchFamily="34" charset="0"/>
                          <a:ea typeface="Tahoma" panose="020B0604030504040204" pitchFamily="34" charset="0"/>
                          <a:cs typeface="Tahoma" panose="020B0604030504040204" pitchFamily="34" charset="0"/>
                        </a:rPr>
                        <a:t>Sample</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dirty="0" smtClean="0">
                          <a:latin typeface="Tahoma" panose="020B0604030504040204" pitchFamily="34" charset="0"/>
                          <a:ea typeface="Tahoma" panose="020B0604030504040204" pitchFamily="34" charset="0"/>
                          <a:cs typeface="Tahoma" panose="020B0604030504040204" pitchFamily="34" charset="0"/>
                        </a:rPr>
                        <a:t>Target</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en-GB" altLang="it-IT" sz="2200" dirty="0" err="1" smtClean="0">
                          <a:latin typeface="Tahoma" panose="020B0604030504040204" pitchFamily="34" charset="0"/>
                          <a:ea typeface="Tahoma" panose="020B0604030504040204" pitchFamily="34" charset="0"/>
                          <a:cs typeface="Tahoma" panose="020B0604030504040204" pitchFamily="34" charset="0"/>
                        </a:rPr>
                        <a:t>T</a:t>
                      </a:r>
                      <a:r>
                        <a:rPr lang="en-GB" altLang="it-IT" sz="2200" baseline="-25000" dirty="0" err="1" smtClean="0">
                          <a:latin typeface="Tahoma" panose="020B0604030504040204" pitchFamily="34" charset="0"/>
                          <a:ea typeface="Tahoma" panose="020B0604030504040204" pitchFamily="34" charset="0"/>
                          <a:cs typeface="Tahoma" panose="020B0604030504040204" pitchFamily="34" charset="0"/>
                        </a:rPr>
                        <a:t>substrate</a:t>
                      </a:r>
                      <a:r>
                        <a:rPr lang="en-GB" altLang="it-IT" sz="2200" dirty="0" smtClean="0">
                          <a:latin typeface="Tahoma" panose="020B0604030504040204" pitchFamily="34" charset="0"/>
                          <a:ea typeface="Tahoma" panose="020B0604030504040204" pitchFamily="34" charset="0"/>
                          <a:cs typeface="Tahoma" panose="020B0604030504040204" pitchFamily="34" charset="0"/>
                        </a:rPr>
                        <a:t> (°C)</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dirty="0" smtClean="0">
                          <a:latin typeface="Tahoma" panose="020B0604030504040204" pitchFamily="34" charset="0"/>
                          <a:ea typeface="Tahoma" panose="020B0604030504040204" pitchFamily="34" charset="0"/>
                          <a:cs typeface="Tahoma" panose="020B0604030504040204" pitchFamily="34" charset="0"/>
                        </a:rPr>
                        <a:t>Operating Pressure</a:t>
                      </a:r>
                      <a:r>
                        <a:rPr lang="it-IT" sz="2200" baseline="0" dirty="0" smtClean="0">
                          <a:latin typeface="Tahoma" panose="020B0604030504040204" pitchFamily="34" charset="0"/>
                          <a:ea typeface="Tahoma" panose="020B0604030504040204" pitchFamily="34" charset="0"/>
                          <a:cs typeface="Tahoma" panose="020B0604030504040204" pitchFamily="34" charset="0"/>
                        </a:rPr>
                        <a:t> (</a:t>
                      </a:r>
                      <a:r>
                        <a:rPr lang="it-IT" sz="2200" baseline="0" dirty="0" err="1" smtClean="0">
                          <a:latin typeface="Tahoma" panose="020B0604030504040204" pitchFamily="34" charset="0"/>
                          <a:ea typeface="Tahoma" panose="020B0604030504040204" pitchFamily="34" charset="0"/>
                          <a:cs typeface="Tahoma" panose="020B0604030504040204" pitchFamily="34" charset="0"/>
                        </a:rPr>
                        <a:t>mbar</a:t>
                      </a:r>
                      <a:r>
                        <a:rPr lang="it-IT" sz="2200" baseline="0" dirty="0" smtClean="0">
                          <a:latin typeface="Tahoma" panose="020B0604030504040204" pitchFamily="34" charset="0"/>
                          <a:ea typeface="Tahoma" panose="020B0604030504040204" pitchFamily="34" charset="0"/>
                          <a:cs typeface="Tahoma" panose="020B0604030504040204" pitchFamily="34" charset="0"/>
                        </a:rPr>
                        <a:t>)</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dirty="0" err="1" smtClean="0">
                          <a:latin typeface="Tahoma" panose="020B0604030504040204" pitchFamily="34" charset="0"/>
                          <a:ea typeface="Tahoma" panose="020B0604030504040204" pitchFamily="34" charset="0"/>
                          <a:cs typeface="Tahoma" panose="020B0604030504040204" pitchFamily="34" charset="0"/>
                        </a:rPr>
                        <a:t>Pulse</a:t>
                      </a:r>
                      <a:r>
                        <a:rPr lang="it-IT" sz="2200" baseline="0" dirty="0" smtClean="0">
                          <a:latin typeface="Tahoma" panose="020B0604030504040204" pitchFamily="34" charset="0"/>
                          <a:ea typeface="Tahoma" panose="020B0604030504040204" pitchFamily="34" charset="0"/>
                          <a:cs typeface="Tahoma" panose="020B0604030504040204" pitchFamily="34" charset="0"/>
                        </a:rPr>
                        <a:t> </a:t>
                      </a:r>
                      <a:r>
                        <a:rPr lang="it-IT" sz="2200" baseline="0" dirty="0" err="1" smtClean="0">
                          <a:latin typeface="Tahoma" panose="020B0604030504040204" pitchFamily="34" charset="0"/>
                          <a:ea typeface="Tahoma" panose="020B0604030504040204" pitchFamily="34" charset="0"/>
                          <a:cs typeface="Tahoma" panose="020B0604030504040204" pitchFamily="34" charset="0"/>
                        </a:rPr>
                        <a:t>energy</a:t>
                      </a:r>
                      <a:r>
                        <a:rPr lang="it-IT" sz="2200" baseline="0" dirty="0" smtClean="0">
                          <a:latin typeface="Tahoma" panose="020B0604030504040204" pitchFamily="34" charset="0"/>
                          <a:ea typeface="Tahoma" panose="020B0604030504040204" pitchFamily="34" charset="0"/>
                          <a:cs typeface="Tahoma" panose="020B0604030504040204" pitchFamily="34" charset="0"/>
                        </a:rPr>
                        <a:t> (</a:t>
                      </a:r>
                      <a:r>
                        <a:rPr lang="it-IT" sz="2200" baseline="0" dirty="0" err="1" smtClean="0">
                          <a:latin typeface="Tahoma" panose="020B0604030504040204" pitchFamily="34" charset="0"/>
                          <a:ea typeface="Tahoma" panose="020B0604030504040204" pitchFamily="34" charset="0"/>
                          <a:cs typeface="Tahoma" panose="020B0604030504040204" pitchFamily="34" charset="0"/>
                        </a:rPr>
                        <a:t>mJ</a:t>
                      </a:r>
                      <a:r>
                        <a:rPr lang="it-IT" sz="2200" baseline="0" dirty="0" smtClean="0">
                          <a:latin typeface="Tahoma" panose="020B0604030504040204" pitchFamily="34" charset="0"/>
                          <a:ea typeface="Tahoma" panose="020B0604030504040204" pitchFamily="34" charset="0"/>
                          <a:cs typeface="Tahoma" panose="020B0604030504040204" pitchFamily="34" charset="0"/>
                        </a:rPr>
                        <a:t>)</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dirty="0" smtClean="0">
                          <a:latin typeface="Tahoma" panose="020B0604030504040204" pitchFamily="34" charset="0"/>
                          <a:ea typeface="Tahoma" panose="020B0604030504040204" pitchFamily="34" charset="0"/>
                          <a:cs typeface="Tahoma" panose="020B0604030504040204" pitchFamily="34" charset="0"/>
                        </a:rPr>
                        <a:t>Ar-N</a:t>
                      </a:r>
                      <a:r>
                        <a:rPr lang="it-IT" sz="2200" baseline="-25000" dirty="0" smtClean="0">
                          <a:latin typeface="Tahoma" panose="020B0604030504040204" pitchFamily="34" charset="0"/>
                          <a:ea typeface="Tahoma" panose="020B0604030504040204" pitchFamily="34" charset="0"/>
                          <a:cs typeface="Tahoma" panose="020B0604030504040204" pitchFamily="34" charset="0"/>
                        </a:rPr>
                        <a:t>2</a:t>
                      </a:r>
                      <a:r>
                        <a:rPr lang="it-IT" sz="2200" dirty="0" smtClean="0">
                          <a:latin typeface="Tahoma" panose="020B0604030504040204" pitchFamily="34" charset="0"/>
                          <a:ea typeface="Tahoma" panose="020B0604030504040204" pitchFamily="34" charset="0"/>
                          <a:cs typeface="Tahoma" panose="020B0604030504040204" pitchFamily="34" charset="0"/>
                        </a:rPr>
                        <a:t> </a:t>
                      </a:r>
                      <a:r>
                        <a:rPr lang="it-IT" sz="2200" dirty="0" err="1" smtClean="0">
                          <a:latin typeface="Tahoma" panose="020B0604030504040204" pitchFamily="34" charset="0"/>
                          <a:ea typeface="Tahoma" panose="020B0604030504040204" pitchFamily="34" charset="0"/>
                          <a:cs typeface="Tahoma" panose="020B0604030504040204" pitchFamily="34" charset="0"/>
                        </a:rPr>
                        <a:t>flux</a:t>
                      </a:r>
                      <a:r>
                        <a:rPr lang="it-IT" sz="2200" dirty="0" smtClean="0">
                          <a:latin typeface="Tahoma" panose="020B0604030504040204" pitchFamily="34" charset="0"/>
                          <a:ea typeface="Tahoma" panose="020B0604030504040204" pitchFamily="34" charset="0"/>
                          <a:cs typeface="Tahoma" panose="020B0604030504040204" pitchFamily="34" charset="0"/>
                        </a:rPr>
                        <a:t> (</a:t>
                      </a:r>
                      <a:r>
                        <a:rPr lang="it-IT" sz="2200" dirty="0" err="1" smtClean="0">
                          <a:latin typeface="Tahoma" panose="020B0604030504040204" pitchFamily="34" charset="0"/>
                          <a:ea typeface="Tahoma" panose="020B0604030504040204" pitchFamily="34" charset="0"/>
                          <a:cs typeface="Tahoma" panose="020B0604030504040204" pitchFamily="34" charset="0"/>
                        </a:rPr>
                        <a:t>sccm</a:t>
                      </a:r>
                      <a:r>
                        <a:rPr lang="it-IT" sz="2200" dirty="0" smtClean="0">
                          <a:latin typeface="Tahoma" panose="020B0604030504040204" pitchFamily="34" charset="0"/>
                          <a:ea typeface="Tahoma" panose="020B0604030504040204" pitchFamily="34" charset="0"/>
                          <a:cs typeface="Tahoma" panose="020B0604030504040204" pitchFamily="34" charset="0"/>
                        </a:rPr>
                        <a:t>)</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dirty="0" smtClean="0">
                          <a:latin typeface="Tahoma" panose="020B0604030504040204" pitchFamily="34" charset="0"/>
                          <a:ea typeface="Tahoma" panose="020B0604030504040204" pitchFamily="34" charset="0"/>
                          <a:cs typeface="Tahoma" panose="020B0604030504040204" pitchFamily="34" charset="0"/>
                        </a:rPr>
                        <a:t>RF </a:t>
                      </a:r>
                      <a:r>
                        <a:rPr lang="it-IT" sz="2200" dirty="0" err="1" smtClean="0">
                          <a:latin typeface="Tahoma" panose="020B0604030504040204" pitchFamily="34" charset="0"/>
                          <a:ea typeface="Tahoma" panose="020B0604030504040204" pitchFamily="34" charset="0"/>
                          <a:cs typeface="Tahoma" panose="020B0604030504040204" pitchFamily="34" charset="0"/>
                        </a:rPr>
                        <a:t>Power</a:t>
                      </a:r>
                      <a:r>
                        <a:rPr lang="it-IT" sz="2200" dirty="0" smtClean="0">
                          <a:latin typeface="Tahoma" panose="020B0604030504040204" pitchFamily="34" charset="0"/>
                          <a:ea typeface="Tahoma" panose="020B0604030504040204" pitchFamily="34" charset="0"/>
                          <a:cs typeface="Tahoma" panose="020B0604030504040204" pitchFamily="34" charset="0"/>
                        </a:rPr>
                        <a:t> (W)</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dirty="0" err="1" smtClean="0">
                          <a:latin typeface="Tahoma" panose="020B0604030504040204" pitchFamily="34" charset="0"/>
                          <a:ea typeface="Tahoma" panose="020B0604030504040204" pitchFamily="34" charset="0"/>
                          <a:cs typeface="Tahoma" panose="020B0604030504040204" pitchFamily="34" charset="0"/>
                        </a:rPr>
                        <a:t>Thickness</a:t>
                      </a:r>
                      <a:r>
                        <a:rPr lang="it-IT" sz="2200" dirty="0" smtClean="0">
                          <a:latin typeface="Tahoma" panose="020B0604030504040204" pitchFamily="34" charset="0"/>
                          <a:ea typeface="Tahoma" panose="020B0604030504040204" pitchFamily="34" charset="0"/>
                          <a:cs typeface="Tahoma" panose="020B0604030504040204" pitchFamily="34" charset="0"/>
                        </a:rPr>
                        <a:t> (nm)</a:t>
                      </a:r>
                      <a:endParaRPr lang="it-IT" sz="2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0"/>
                  </a:ext>
                </a:extLst>
              </a:tr>
              <a:tr h="756905">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La-B</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en-GB" altLang="it-IT" sz="2200" b="1" dirty="0" smtClean="0">
                          <a:latin typeface="Tahoma" panose="020B0604030504040204" pitchFamily="34" charset="0"/>
                          <a:ea typeface="Tahoma" panose="020B0604030504040204" pitchFamily="34" charset="0"/>
                          <a:cs typeface="Tahoma" panose="020B0604030504040204" pitchFamily="34" charset="0"/>
                        </a:rPr>
                        <a:t>LaB</a:t>
                      </a:r>
                      <a:r>
                        <a:rPr lang="en-GB" altLang="it-IT" sz="2200" b="1" baseline="-25000" dirty="0" smtClean="0">
                          <a:latin typeface="Tahoma" panose="020B0604030504040204" pitchFamily="34" charset="0"/>
                          <a:ea typeface="Tahoma" panose="020B0604030504040204" pitchFamily="34" charset="0"/>
                          <a:cs typeface="Tahoma" panose="020B0604030504040204" pitchFamily="34" charset="0"/>
                        </a:rPr>
                        <a:t>6</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500</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6.5e-7</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75</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5.60</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1"/>
                  </a:ext>
                </a:extLst>
              </a:tr>
              <a:tr h="756905">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Ce-B</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en-GB" altLang="it-IT" sz="2200" b="1" dirty="0" smtClean="0">
                          <a:latin typeface="Tahoma" panose="020B0604030504040204" pitchFamily="34" charset="0"/>
                          <a:ea typeface="Tahoma" panose="020B0604030504040204" pitchFamily="34" charset="0"/>
                          <a:cs typeface="Tahoma" panose="020B0604030504040204" pitchFamily="34" charset="0"/>
                        </a:rPr>
                        <a:t>CeB</a:t>
                      </a:r>
                      <a:r>
                        <a:rPr lang="en-GB" altLang="it-IT" sz="2200" b="1" baseline="-25000" dirty="0" smtClean="0">
                          <a:latin typeface="Tahoma" panose="020B0604030504040204" pitchFamily="34" charset="0"/>
                          <a:ea typeface="Tahoma" panose="020B0604030504040204" pitchFamily="34" charset="0"/>
                          <a:cs typeface="Tahoma" panose="020B0604030504040204" pitchFamily="34" charset="0"/>
                        </a:rPr>
                        <a:t>6</a:t>
                      </a:r>
                      <a:r>
                        <a:rPr lang="en-GB" altLang="it-IT" sz="2200" b="1" dirty="0" smtClean="0">
                          <a:latin typeface="Tahoma" panose="020B0604030504040204" pitchFamily="34" charset="0"/>
                          <a:ea typeface="Tahoma" panose="020B0604030504040204" pitchFamily="34" charset="0"/>
                          <a:cs typeface="Tahoma" panose="020B0604030504040204" pitchFamily="34" charset="0"/>
                        </a:rPr>
                        <a:t> </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500</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1.2e-6</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75</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11.75</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2"/>
                  </a:ext>
                </a:extLst>
              </a:tr>
              <a:tr h="756905">
                <a:tc>
                  <a:txBody>
                    <a:bodyPr/>
                    <a:lstStyle/>
                    <a:p>
                      <a:pPr algn="ctr"/>
                      <a:r>
                        <a:rPr lang="it-IT" sz="2200" b="1" baseline="0" dirty="0" smtClean="0">
                          <a:latin typeface="Tahoma" panose="020B0604030504040204" pitchFamily="34" charset="0"/>
                          <a:ea typeface="Tahoma" panose="020B0604030504040204" pitchFamily="34" charset="0"/>
                          <a:cs typeface="Tahoma" panose="020B0604030504040204" pitchFamily="34" charset="0"/>
                        </a:rPr>
                        <a:t>Al-N</a:t>
                      </a:r>
                      <a:endParaRPr lang="it-IT" sz="2200" b="1" baseline="-25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en-GB" altLang="it-IT" sz="2200" b="1" dirty="0" err="1" smtClean="0">
                          <a:latin typeface="Tahoma" panose="020B0604030504040204" pitchFamily="34" charset="0"/>
                          <a:ea typeface="Tahoma" panose="020B0604030504040204" pitchFamily="34" charset="0"/>
                          <a:cs typeface="Tahoma" panose="020B0604030504040204" pitchFamily="34" charset="0"/>
                        </a:rPr>
                        <a:t>AlN</a:t>
                      </a:r>
                      <a:r>
                        <a:rPr lang="en-GB" altLang="it-IT" sz="2200" b="1" dirty="0" smtClean="0">
                          <a:latin typeface="Tahoma" panose="020B0604030504040204" pitchFamily="34" charset="0"/>
                          <a:ea typeface="Tahoma" panose="020B0604030504040204" pitchFamily="34" charset="0"/>
                          <a:cs typeface="Tahoma" panose="020B0604030504040204" pitchFamily="34" charset="0"/>
                        </a:rPr>
                        <a:t> </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500</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3.5e-6</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60</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2.25</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3"/>
                  </a:ext>
                </a:extLst>
              </a:tr>
              <a:tr h="756905">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C-N</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en-GB" altLang="it-IT" sz="2200" b="1" dirty="0" smtClean="0">
                          <a:latin typeface="Tahoma" panose="020B0604030504040204" pitchFamily="34" charset="0"/>
                          <a:ea typeface="Tahoma" panose="020B0604030504040204" pitchFamily="34" charset="0"/>
                          <a:cs typeface="Tahoma" panose="020B0604030504040204" pitchFamily="34" charset="0"/>
                        </a:rPr>
                        <a:t>C </a:t>
                      </a:r>
                      <a:endParaRPr lang="it-IT" sz="2200" b="1" dirty="0" smtClean="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it-IT" sz="2200" b="1" dirty="0" smtClean="0">
                          <a:latin typeface="Tahoma" panose="020B0604030504040204" pitchFamily="34" charset="0"/>
                          <a:ea typeface="Tahoma" panose="020B0604030504040204" pitchFamily="34" charset="0"/>
                          <a:cs typeface="Tahoma" panose="020B0604030504040204" pitchFamily="34" charset="0"/>
                        </a:rPr>
                        <a:t>300</a:t>
                      </a:r>
                    </a:p>
                  </a:txBody>
                  <a:tcPr anchor="ctr"/>
                </a:tc>
                <a:tc>
                  <a:txBody>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it-IT" sz="2200" b="1" dirty="0" smtClean="0">
                          <a:latin typeface="Tahoma" panose="020B0604030504040204" pitchFamily="34" charset="0"/>
                          <a:ea typeface="Tahoma" panose="020B0604030504040204" pitchFamily="34" charset="0"/>
                          <a:cs typeface="Tahoma" panose="020B0604030504040204" pitchFamily="34" charset="0"/>
                        </a:rPr>
                        <a:t>4.5e-1</a:t>
                      </a:r>
                    </a:p>
                  </a:txBody>
                  <a:tcPr anchor="ctr"/>
                </a:tc>
                <a:tc>
                  <a:txBody>
                    <a:bodyPr/>
                    <a:lstStyle/>
                    <a:p>
                      <a:pPr marL="0" marR="0" indent="0" algn="ctr" defTabSz="3291840" rtl="0" eaLnBrk="1" fontAlgn="auto" latinLnBrk="0" hangingPunct="1">
                        <a:lnSpc>
                          <a:spcPct val="100000"/>
                        </a:lnSpc>
                        <a:spcBef>
                          <a:spcPts val="0"/>
                        </a:spcBef>
                        <a:spcAft>
                          <a:spcPts val="0"/>
                        </a:spcAft>
                        <a:buClrTx/>
                        <a:buSzTx/>
                        <a:buFontTx/>
                        <a:buNone/>
                        <a:tabLst/>
                        <a:defRPr/>
                      </a:pPr>
                      <a:r>
                        <a:rPr lang="it-IT" sz="2200" b="1" dirty="0" smtClean="0">
                          <a:latin typeface="Tahoma" panose="020B0604030504040204" pitchFamily="34" charset="0"/>
                          <a:ea typeface="Tahoma" panose="020B0604030504040204" pitchFamily="34" charset="0"/>
                          <a:cs typeface="Tahoma" panose="020B0604030504040204" pitchFamily="34" charset="0"/>
                        </a:rPr>
                        <a:t>60</a:t>
                      </a: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32-16</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20</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200" b="1" dirty="0" smtClean="0">
                          <a:latin typeface="Tahoma" panose="020B0604030504040204" pitchFamily="34" charset="0"/>
                          <a:ea typeface="Tahoma" panose="020B0604030504040204" pitchFamily="34" charset="0"/>
                          <a:cs typeface="Tahoma" panose="020B0604030504040204" pitchFamily="34" charset="0"/>
                        </a:rPr>
                        <a:t>0.25</a:t>
                      </a:r>
                      <a:endParaRPr lang="it-IT" sz="2200" b="1" dirty="0">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4"/>
                  </a:ext>
                </a:extLst>
              </a:tr>
            </a:tbl>
          </a:graphicData>
        </a:graphic>
      </p:graphicFrame>
      <p:pic>
        <p:nvPicPr>
          <p:cNvPr id="76" name="Picture 18" descr="C:\Users\utente\Dropbox\DiaC2-HTM\IMG-20170517-WA000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326350" y="24490139"/>
            <a:ext cx="4604512" cy="25900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cxnSp>
        <p:nvCxnSpPr>
          <p:cNvPr id="77" name="Connettore 2 76"/>
          <p:cNvCxnSpPr/>
          <p:nvPr/>
        </p:nvCxnSpPr>
        <p:spPr>
          <a:xfrm flipV="1">
            <a:off x="12790653" y="32545342"/>
            <a:ext cx="119111" cy="404836"/>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8" name="CasellaDiTesto 77"/>
          <p:cNvSpPr txBox="1"/>
          <p:nvPr/>
        </p:nvSpPr>
        <p:spPr>
          <a:xfrm>
            <a:off x="11813531" y="32971203"/>
            <a:ext cx="1383164" cy="338554"/>
          </a:xfrm>
          <a:prstGeom prst="rect">
            <a:avLst/>
          </a:prstGeom>
          <a:noFill/>
        </p:spPr>
        <p:txBody>
          <a:bodyPr wrap="square" rtlCol="0">
            <a:spAutoFit/>
          </a:bodyPr>
          <a:lstStyle/>
          <a:p>
            <a:pPr algn="ctr"/>
            <a:r>
              <a:rPr lang="it-IT" sz="16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Sample</a:t>
            </a:r>
            <a:endParaRPr lang="it-IT" sz="16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9" name="CasellaDiTesto 78"/>
          <p:cNvSpPr txBox="1"/>
          <p:nvPr/>
        </p:nvSpPr>
        <p:spPr>
          <a:xfrm>
            <a:off x="12853491" y="25354235"/>
            <a:ext cx="5172913" cy="1200329"/>
          </a:xfrm>
          <a:prstGeom prst="rect">
            <a:avLst/>
          </a:prstGeom>
          <a:noFill/>
        </p:spPr>
        <p:txBody>
          <a:bodyPr wrap="square" rtlCol="0">
            <a:spAutoFit/>
          </a:bodyPr>
          <a:lstStyle/>
          <a:p>
            <a:pPr algn="ctr"/>
            <a:r>
              <a:rPr lang="it-IT" sz="2800" b="1" dirty="0" err="1" smtClean="0">
                <a:latin typeface="Tahoma" panose="020B0604030504040204" pitchFamily="34" charset="0"/>
                <a:ea typeface="Tahoma" panose="020B0604030504040204" pitchFamily="34" charset="0"/>
                <a:cs typeface="Tahoma" panose="020B0604030504040204" pitchFamily="34" charset="0"/>
              </a:rPr>
              <a:t>Thermionic</a:t>
            </a:r>
            <a:r>
              <a:rPr lang="it-IT" sz="2800" b="1" dirty="0" smtClean="0">
                <a:latin typeface="Tahoma" panose="020B0604030504040204" pitchFamily="34" charset="0"/>
                <a:ea typeface="Tahoma" panose="020B0604030504040204" pitchFamily="34" charset="0"/>
                <a:cs typeface="Tahoma" panose="020B0604030504040204" pitchFamily="34" charset="0"/>
              </a:rPr>
              <a:t> </a:t>
            </a:r>
            <a:r>
              <a:rPr lang="it-IT" sz="2800" b="1" dirty="0" err="1" smtClean="0">
                <a:latin typeface="Tahoma" panose="020B0604030504040204" pitchFamily="34" charset="0"/>
                <a:ea typeface="Tahoma" panose="020B0604030504040204" pitchFamily="34" charset="0"/>
                <a:cs typeface="Tahoma" panose="020B0604030504040204" pitchFamily="34" charset="0"/>
              </a:rPr>
              <a:t>measurements</a:t>
            </a:r>
            <a:endParaRPr lang="it-IT" sz="2800" b="1" dirty="0">
              <a:latin typeface="Tahoma" panose="020B0604030504040204" pitchFamily="34" charset="0"/>
              <a:ea typeface="Tahoma" panose="020B0604030504040204" pitchFamily="34" charset="0"/>
              <a:cs typeface="Tahoma" panose="020B0604030504040204" pitchFamily="34" charset="0"/>
            </a:endParaRPr>
          </a:p>
          <a:p>
            <a:pPr algn="ctr"/>
            <a:endParaRPr lang="it-IT" sz="1600" b="1" dirty="0" smtClean="0">
              <a:latin typeface="Tahoma" panose="020B0604030504040204" pitchFamily="34" charset="0"/>
              <a:ea typeface="Tahoma" panose="020B0604030504040204" pitchFamily="34" charset="0"/>
              <a:cs typeface="Tahoma" panose="020B0604030504040204" pitchFamily="34" charset="0"/>
            </a:endParaRPr>
          </a:p>
          <a:p>
            <a:pPr algn="ctr"/>
            <a:r>
              <a:rPr lang="it-IT" sz="2800" b="1" dirty="0" smtClean="0">
                <a:latin typeface="Tahoma" panose="020B0604030504040204" pitchFamily="34" charset="0"/>
                <a:ea typeface="Tahoma" panose="020B0604030504040204" pitchFamily="34" charset="0"/>
                <a:cs typeface="Tahoma" panose="020B0604030504040204" pitchFamily="34" charset="0"/>
              </a:rPr>
              <a:t> T = 1000 - 1300 K</a:t>
            </a:r>
            <a:endParaRPr lang="it-IT" sz="2800" b="1" dirty="0">
              <a:latin typeface="Tahoma" panose="020B0604030504040204" pitchFamily="34" charset="0"/>
              <a:ea typeface="Tahoma" panose="020B0604030504040204" pitchFamily="34" charset="0"/>
              <a:cs typeface="Tahoma" panose="020B0604030504040204" pitchFamily="34" charset="0"/>
            </a:endParaRPr>
          </a:p>
        </p:txBody>
      </p:sp>
      <p:sp>
        <p:nvSpPr>
          <p:cNvPr id="81" name="CasellaDiTesto 80"/>
          <p:cNvSpPr txBox="1"/>
          <p:nvPr/>
        </p:nvSpPr>
        <p:spPr>
          <a:xfrm>
            <a:off x="10117187" y="19503003"/>
            <a:ext cx="17341252" cy="523220"/>
          </a:xfrm>
          <a:prstGeom prst="rect">
            <a:avLst/>
          </a:prstGeom>
          <a:noFill/>
        </p:spPr>
        <p:txBody>
          <a:bodyPr wrap="square" rtlCol="0">
            <a:spAutoFit/>
          </a:bodyPr>
          <a:lstStyle/>
          <a:p>
            <a:pPr algn="ctr"/>
            <a:r>
              <a:rPr lang="it-IT" sz="2800" b="1" dirty="0" smtClean="0">
                <a:latin typeface="Tahoma" panose="020B0604030504040204" pitchFamily="34" charset="0"/>
                <a:ea typeface="Tahoma" panose="020B0604030504040204" pitchFamily="34" charset="0"/>
                <a:cs typeface="Tahoma" panose="020B0604030504040204" pitchFamily="34" charset="0"/>
              </a:rPr>
              <a:t>UPS measurements:</a:t>
            </a:r>
            <a:r>
              <a:rPr lang="it-IT" sz="2800" b="1" baseline="0" dirty="0" smtClean="0">
                <a:latin typeface="Tahoma" panose="020B0604030504040204" pitchFamily="34" charset="0"/>
                <a:ea typeface="Tahoma" panose="020B0604030504040204" pitchFamily="34" charset="0"/>
                <a:cs typeface="Tahoma" panose="020B0604030504040204" pitchFamily="34" charset="0"/>
              </a:rPr>
              <a:t> evaluation of the work function by cut-off method @ room temperature</a:t>
            </a:r>
            <a:endParaRPr lang="it-IT" sz="2800" b="1" dirty="0">
              <a:latin typeface="Tahoma" panose="020B0604030504040204" pitchFamily="34" charset="0"/>
              <a:ea typeface="Tahoma" panose="020B0604030504040204" pitchFamily="34" charset="0"/>
              <a:cs typeface="Tahoma" panose="020B0604030504040204" pitchFamily="34" charset="0"/>
            </a:endParaRPr>
          </a:p>
        </p:txBody>
      </p:sp>
      <p:sp>
        <p:nvSpPr>
          <p:cNvPr id="83" name="CasellaDiTesto 82"/>
          <p:cNvSpPr txBox="1"/>
          <p:nvPr/>
        </p:nvSpPr>
        <p:spPr>
          <a:xfrm>
            <a:off x="18938227" y="27730499"/>
            <a:ext cx="7380759" cy="830997"/>
          </a:xfrm>
          <a:prstGeom prst="rect">
            <a:avLst/>
          </a:prstGeom>
          <a:noFill/>
        </p:spPr>
        <p:txBody>
          <a:bodyPr wrap="square" rtlCol="0">
            <a:spAutoFit/>
          </a:bodyPr>
          <a:lstStyle/>
          <a:p>
            <a:pPr algn="ctr"/>
            <a:r>
              <a:rPr lang="it-IT" sz="2400" b="1" i="1" dirty="0" smtClean="0">
                <a:latin typeface="Tahoma" panose="020B0604030504040204" pitchFamily="34" charset="0"/>
                <a:ea typeface="Tahoma" panose="020B0604030504040204" pitchFamily="34" charset="0"/>
                <a:cs typeface="Tahoma" panose="020B0604030504040204" pitchFamily="34" charset="0"/>
              </a:rPr>
              <a:t>Richardson-Dushmann</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 </a:t>
            </a:r>
            <a:r>
              <a:rPr lang="it-IT" sz="2400" b="1" i="1" baseline="0" dirty="0" err="1" smtClean="0">
                <a:latin typeface="Tahoma" panose="020B0604030504040204" pitchFamily="34" charset="0"/>
                <a:ea typeface="Tahoma" panose="020B0604030504040204" pitchFamily="34" charset="0"/>
                <a:cs typeface="Tahoma" panose="020B0604030504040204" pitchFamily="34" charset="0"/>
              </a:rPr>
              <a:t>fit</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a:t>
            </a:r>
          </a:p>
          <a:p>
            <a:pPr algn="ctr"/>
            <a:r>
              <a:rPr lang="it-IT" sz="2400" b="1" i="1" baseline="0" dirty="0" smtClean="0">
                <a:latin typeface="Tahoma" panose="020B0604030504040204" pitchFamily="34" charset="0"/>
                <a:ea typeface="Tahoma" panose="020B0604030504040204" pitchFamily="34" charset="0"/>
                <a:cs typeface="Tahoma" panose="020B0604030504040204" pitchFamily="34" charset="0"/>
              </a:rPr>
              <a:t>J= A</a:t>
            </a:r>
            <a:r>
              <a:rPr lang="it-IT" sz="2400" b="1" i="1" baseline="-25000" dirty="0" smtClean="0">
                <a:latin typeface="Tahoma" panose="020B0604030504040204" pitchFamily="34" charset="0"/>
                <a:ea typeface="Tahoma" panose="020B0604030504040204" pitchFamily="34" charset="0"/>
                <a:cs typeface="Tahoma" panose="020B0604030504040204" pitchFamily="34" charset="0"/>
              </a:rPr>
              <a:t>R</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T</a:t>
            </a:r>
            <a:r>
              <a:rPr lang="it-IT" sz="2400" b="1" i="1" baseline="30000" dirty="0" smtClean="0">
                <a:latin typeface="Tahoma" panose="020B0604030504040204" pitchFamily="34" charset="0"/>
                <a:ea typeface="Tahoma" panose="020B0604030504040204" pitchFamily="34" charset="0"/>
                <a:cs typeface="Tahoma" panose="020B0604030504040204" pitchFamily="34" charset="0"/>
              </a:rPr>
              <a:t>2</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exp(-</a:t>
            </a:r>
            <a:r>
              <a:rPr lang="el-GR" sz="2400" b="1" i="1" baseline="0" dirty="0" smtClean="0">
                <a:latin typeface="Tahoma" panose="020B0604030504040204" pitchFamily="34" charset="0"/>
                <a:ea typeface="Tahoma" panose="020B0604030504040204" pitchFamily="34" charset="0"/>
                <a:cs typeface="Tahoma" panose="020B0604030504040204" pitchFamily="34" charset="0"/>
              </a:rPr>
              <a:t>Φ</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/K</a:t>
            </a:r>
            <a:r>
              <a:rPr lang="it-IT" sz="2400" b="1" i="1" baseline="-25000" dirty="0" smtClean="0">
                <a:latin typeface="Tahoma" panose="020B0604030504040204" pitchFamily="34" charset="0"/>
                <a:ea typeface="Tahoma" panose="020B0604030504040204" pitchFamily="34" charset="0"/>
                <a:cs typeface="Tahoma" panose="020B0604030504040204" pitchFamily="34" charset="0"/>
              </a:rPr>
              <a:t>B</a:t>
            </a:r>
            <a:r>
              <a:rPr lang="it-IT" sz="2400" b="1" i="1" baseline="0" dirty="0" smtClean="0">
                <a:latin typeface="Tahoma" panose="020B0604030504040204" pitchFamily="34" charset="0"/>
                <a:ea typeface="Tahoma" panose="020B0604030504040204" pitchFamily="34" charset="0"/>
                <a:cs typeface="Tahoma" panose="020B0604030504040204" pitchFamily="34" charset="0"/>
              </a:rPr>
              <a:t>T)</a:t>
            </a:r>
            <a:endParaRPr lang="it-IT" sz="2400" b="1" i="1" dirty="0">
              <a:latin typeface="Tahoma" panose="020B0604030504040204" pitchFamily="34" charset="0"/>
              <a:ea typeface="Tahoma" panose="020B0604030504040204" pitchFamily="34" charset="0"/>
              <a:cs typeface="Tahoma" panose="020B0604030504040204" pitchFamily="34" charset="0"/>
            </a:endParaRPr>
          </a:p>
        </p:txBody>
      </p:sp>
      <p:sp>
        <p:nvSpPr>
          <p:cNvPr id="88" name="CasellaDiTesto 87"/>
          <p:cNvSpPr txBox="1"/>
          <p:nvPr/>
        </p:nvSpPr>
        <p:spPr>
          <a:xfrm>
            <a:off x="11773371" y="15515201"/>
            <a:ext cx="13733584" cy="523220"/>
          </a:xfrm>
          <a:prstGeom prst="rect">
            <a:avLst/>
          </a:prstGeom>
          <a:noFill/>
        </p:spPr>
        <p:txBody>
          <a:bodyPr wrap="square" rtlCol="0">
            <a:spAutoFit/>
          </a:bodyPr>
          <a:lstStyle/>
          <a:p>
            <a:pPr algn="ctr"/>
            <a:r>
              <a:rPr lang="it-IT" sz="2800" b="1" dirty="0" smtClean="0">
                <a:latin typeface="Tahoma" panose="020B0604030504040204" pitchFamily="34" charset="0"/>
                <a:ea typeface="Tahoma" panose="020B0604030504040204" pitchFamily="34" charset="0"/>
                <a:cs typeface="Tahoma" panose="020B0604030504040204" pitchFamily="34" charset="0"/>
              </a:rPr>
              <a:t>XPS </a:t>
            </a:r>
            <a:r>
              <a:rPr lang="it-IT" sz="2800" b="1" dirty="0" err="1" smtClean="0">
                <a:latin typeface="Tahoma" panose="020B0604030504040204" pitchFamily="34" charset="0"/>
                <a:ea typeface="Tahoma" panose="020B0604030504040204" pitchFamily="34" charset="0"/>
                <a:cs typeface="Tahoma" panose="020B0604030504040204" pitchFamily="34" charset="0"/>
              </a:rPr>
              <a:t>investigation</a:t>
            </a:r>
            <a:r>
              <a:rPr lang="it-IT" sz="2800" b="1" dirty="0" smtClean="0">
                <a:latin typeface="Tahoma" panose="020B0604030504040204" pitchFamily="34" charset="0"/>
                <a:ea typeface="Tahoma" panose="020B0604030504040204" pitchFamily="34" charset="0"/>
                <a:cs typeface="Tahoma" panose="020B0604030504040204" pitchFamily="34" charset="0"/>
              </a:rPr>
              <a:t>: </a:t>
            </a:r>
            <a:r>
              <a:rPr lang="it-IT" sz="2800" b="1" dirty="0" err="1" smtClean="0">
                <a:latin typeface="Tahoma" panose="020B0604030504040204" pitchFamily="34" charset="0"/>
                <a:ea typeface="Tahoma" panose="020B0604030504040204" pitchFamily="34" charset="0"/>
                <a:cs typeface="Tahoma" panose="020B0604030504040204" pitchFamily="34" charset="0"/>
              </a:rPr>
              <a:t>elemental</a:t>
            </a:r>
            <a:r>
              <a:rPr lang="it-IT" sz="2800" b="1" dirty="0" smtClean="0">
                <a:latin typeface="Tahoma" panose="020B0604030504040204" pitchFamily="34" charset="0"/>
                <a:ea typeface="Tahoma" panose="020B0604030504040204" pitchFamily="34" charset="0"/>
                <a:cs typeface="Tahoma" panose="020B0604030504040204" pitchFamily="34" charset="0"/>
              </a:rPr>
              <a:t> </a:t>
            </a:r>
            <a:r>
              <a:rPr lang="it-IT" sz="2800" b="1" dirty="0" err="1" smtClean="0">
                <a:latin typeface="Tahoma" panose="020B0604030504040204" pitchFamily="34" charset="0"/>
                <a:ea typeface="Tahoma" panose="020B0604030504040204" pitchFamily="34" charset="0"/>
                <a:cs typeface="Tahoma" panose="020B0604030504040204" pitchFamily="34" charset="0"/>
              </a:rPr>
              <a:t>quantification</a:t>
            </a:r>
            <a:endParaRPr lang="it-IT" sz="280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89" name="Tabella 88"/>
          <p:cNvGraphicFramePr>
            <a:graphicFrameLocks noGrp="1"/>
          </p:cNvGraphicFramePr>
          <p:nvPr>
            <p:extLst>
              <p:ext uri="{D42A27DB-BD31-4B8C-83A1-F6EECF244321}">
                <p14:modId xmlns:p14="http://schemas.microsoft.com/office/powerpoint/2010/main" val="112468665"/>
              </p:ext>
            </p:extLst>
          </p:nvPr>
        </p:nvGraphicFramePr>
        <p:xfrm>
          <a:off x="11788037" y="16187311"/>
          <a:ext cx="13790926" cy="2834640"/>
        </p:xfrm>
        <a:graphic>
          <a:graphicData uri="http://schemas.openxmlformats.org/drawingml/2006/table">
            <a:tbl>
              <a:tblPr firstRow="1" bandRow="1">
                <a:tableStyleId>{5C22544A-7EE6-4342-B048-85BDC9FD1C3A}</a:tableStyleId>
              </a:tblPr>
              <a:tblGrid>
                <a:gridCol w="1684438">
                  <a:extLst>
                    <a:ext uri="{9D8B030D-6E8A-4147-A177-3AD203B41FA5}">
                      <a16:colId xmlns:a16="http://schemas.microsoft.com/office/drawing/2014/main" val="20000"/>
                    </a:ext>
                  </a:extLst>
                </a:gridCol>
                <a:gridCol w="2013214">
                  <a:extLst>
                    <a:ext uri="{9D8B030D-6E8A-4147-A177-3AD203B41FA5}">
                      <a16:colId xmlns:a16="http://schemas.microsoft.com/office/drawing/2014/main" val="20001"/>
                    </a:ext>
                  </a:extLst>
                </a:gridCol>
                <a:gridCol w="1464110">
                  <a:extLst>
                    <a:ext uri="{9D8B030D-6E8A-4147-A177-3AD203B41FA5}">
                      <a16:colId xmlns:a16="http://schemas.microsoft.com/office/drawing/2014/main" val="20002"/>
                    </a:ext>
                  </a:extLst>
                </a:gridCol>
                <a:gridCol w="1500474">
                  <a:extLst>
                    <a:ext uri="{9D8B030D-6E8A-4147-A177-3AD203B41FA5}">
                      <a16:colId xmlns:a16="http://schemas.microsoft.com/office/drawing/2014/main" val="20003"/>
                    </a:ext>
                  </a:extLst>
                </a:gridCol>
                <a:gridCol w="2666020">
                  <a:extLst>
                    <a:ext uri="{9D8B030D-6E8A-4147-A177-3AD203B41FA5}">
                      <a16:colId xmlns:a16="http://schemas.microsoft.com/office/drawing/2014/main" val="20004"/>
                    </a:ext>
                  </a:extLst>
                </a:gridCol>
                <a:gridCol w="4462670">
                  <a:extLst>
                    <a:ext uri="{9D8B030D-6E8A-4147-A177-3AD203B41FA5}">
                      <a16:colId xmlns:a16="http://schemas.microsoft.com/office/drawing/2014/main" val="20005"/>
                    </a:ext>
                  </a:extLst>
                </a:gridCol>
              </a:tblGrid>
              <a:tr h="293356">
                <a:tc>
                  <a:txBody>
                    <a:bodyPr/>
                    <a:lstStyle/>
                    <a:p>
                      <a:pPr algn="ctr"/>
                      <a:r>
                        <a:rPr lang="it-IT" sz="2800" dirty="0" smtClean="0">
                          <a:latin typeface="+mn-lt"/>
                        </a:rPr>
                        <a:t>Sample</a:t>
                      </a:r>
                      <a:endParaRPr lang="it-IT" sz="2800" dirty="0">
                        <a:latin typeface="+mn-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n-lt"/>
                        </a:rPr>
                        <a:t>X/Y (%</a:t>
                      </a:r>
                      <a:r>
                        <a:rPr lang="it-IT" sz="2800" dirty="0" err="1" smtClean="0">
                          <a:latin typeface="+mn-lt"/>
                        </a:rPr>
                        <a:t>at</a:t>
                      </a:r>
                      <a:r>
                        <a:rPr lang="it-IT" sz="2800" dirty="0" smtClean="0">
                          <a:latin typeface="+mn-lt"/>
                        </a:rPr>
                        <a:t>.)</a:t>
                      </a:r>
                      <a:endParaRPr lang="it-IT" sz="2800" dirty="0">
                        <a:latin typeface="+mn-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n-lt"/>
                        </a:rPr>
                        <a:t>X</a:t>
                      </a:r>
                      <a:endParaRPr lang="it-IT" sz="2800" dirty="0">
                        <a:latin typeface="+mn-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n-lt"/>
                        </a:rPr>
                        <a:t>Y</a:t>
                      </a:r>
                      <a:endParaRPr lang="it-IT" sz="2800" dirty="0">
                        <a:latin typeface="+mn-lt"/>
                        <a:ea typeface="Tahoma" panose="020B0604030504040204" pitchFamily="34" charset="0"/>
                        <a:cs typeface="Tahoma" panose="020B0604030504040204" pitchFamily="34" charset="0"/>
                      </a:endParaRPr>
                    </a:p>
                  </a:txBody>
                  <a:tcPr anchor="ctr"/>
                </a:tc>
                <a:tc>
                  <a:txBody>
                    <a:bodyPr/>
                    <a:lstStyle/>
                    <a:p>
                      <a:pPr algn="ctr"/>
                      <a:r>
                        <a:rPr lang="it-IT" sz="2800" dirty="0" err="1" smtClean="0">
                          <a:latin typeface="+mn-lt"/>
                          <a:ea typeface="Tahoma" panose="020B0604030504040204" pitchFamily="34" charset="0"/>
                          <a:cs typeface="Tahoma" panose="020B0604030504040204" pitchFamily="34" charset="0"/>
                        </a:rPr>
                        <a:t>Oxygen</a:t>
                      </a:r>
                      <a:r>
                        <a:rPr lang="it-IT" sz="2800" dirty="0" smtClean="0">
                          <a:latin typeface="+mn-lt"/>
                          <a:ea typeface="Tahoma" panose="020B0604030504040204" pitchFamily="34" charset="0"/>
                          <a:cs typeface="Tahoma" panose="020B0604030504040204" pitchFamily="34" charset="0"/>
                        </a:rPr>
                        <a:t>/Y</a:t>
                      </a:r>
                      <a:r>
                        <a:rPr lang="it-IT" sz="2800" baseline="0" dirty="0" smtClean="0">
                          <a:latin typeface="+mn-lt"/>
                          <a:ea typeface="Tahoma" panose="020B0604030504040204" pitchFamily="34" charset="0"/>
                          <a:cs typeface="Tahoma" panose="020B0604030504040204" pitchFamily="34" charset="0"/>
                        </a:rPr>
                        <a:t> (%</a:t>
                      </a:r>
                      <a:r>
                        <a:rPr lang="it-IT" sz="2800" baseline="0" dirty="0" err="1" smtClean="0">
                          <a:latin typeface="+mn-lt"/>
                          <a:ea typeface="Tahoma" panose="020B0604030504040204" pitchFamily="34" charset="0"/>
                          <a:cs typeface="Tahoma" panose="020B0604030504040204" pitchFamily="34" charset="0"/>
                        </a:rPr>
                        <a:t>at</a:t>
                      </a:r>
                      <a:r>
                        <a:rPr lang="it-IT" sz="2800" baseline="0" dirty="0" smtClean="0">
                          <a:latin typeface="+mn-lt"/>
                          <a:ea typeface="Tahoma" panose="020B0604030504040204" pitchFamily="34" charset="0"/>
                          <a:cs typeface="Tahoma" panose="020B0604030504040204" pitchFamily="34" charset="0"/>
                        </a:rPr>
                        <a:t>.)</a:t>
                      </a:r>
                      <a:endParaRPr lang="it-IT" sz="2800" dirty="0">
                        <a:latin typeface="+mn-lt"/>
                        <a:ea typeface="Tahoma" panose="020B0604030504040204" pitchFamily="34" charset="0"/>
                        <a:cs typeface="Tahoma" panose="020B0604030504040204" pitchFamily="34" charset="0"/>
                      </a:endParaRPr>
                    </a:p>
                  </a:txBody>
                  <a:tcPr anchor="ctr"/>
                </a:tc>
                <a:tc>
                  <a:txBody>
                    <a:bodyPr/>
                    <a:lstStyle/>
                    <a:p>
                      <a:pPr algn="ctr"/>
                      <a:r>
                        <a:rPr lang="it-IT" sz="2800" dirty="0" err="1" smtClean="0">
                          <a:latin typeface="+mn-lt"/>
                          <a:ea typeface="Tahoma" panose="020B0604030504040204" pitchFamily="34" charset="0"/>
                          <a:cs typeface="Tahoma" panose="020B0604030504040204" pitchFamily="34" charset="0"/>
                        </a:rPr>
                        <a:t>Composition</a:t>
                      </a:r>
                      <a:r>
                        <a:rPr lang="it-IT" sz="2800" dirty="0" smtClean="0">
                          <a:latin typeface="+mn-lt"/>
                          <a:ea typeface="Tahoma" panose="020B0604030504040204" pitchFamily="34" charset="0"/>
                          <a:cs typeface="Tahoma" panose="020B0604030504040204" pitchFamily="34" charset="0"/>
                        </a:rPr>
                        <a:t> (%</a:t>
                      </a:r>
                      <a:r>
                        <a:rPr lang="it-IT" sz="2800" dirty="0" err="1" smtClean="0">
                          <a:latin typeface="+mn-lt"/>
                          <a:ea typeface="Tahoma" panose="020B0604030504040204" pitchFamily="34" charset="0"/>
                          <a:cs typeface="Tahoma" panose="020B0604030504040204" pitchFamily="34" charset="0"/>
                        </a:rPr>
                        <a:t>at</a:t>
                      </a:r>
                      <a:r>
                        <a:rPr lang="it-IT" sz="2800" dirty="0" smtClean="0">
                          <a:latin typeface="+mn-lt"/>
                          <a:ea typeface="Tahoma" panose="020B0604030504040204" pitchFamily="34" charset="0"/>
                          <a:cs typeface="Tahoma" panose="020B0604030504040204" pitchFamily="34" charset="0"/>
                        </a:rPr>
                        <a:t>.)</a:t>
                      </a:r>
                      <a:endParaRPr lang="it-IT" sz="2800" dirty="0">
                        <a:latin typeface="+mn-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0"/>
                  </a:ext>
                </a:extLst>
              </a:tr>
              <a:tr h="293356">
                <a:tc>
                  <a:txBody>
                    <a:bodyPr/>
                    <a:lstStyle/>
                    <a:p>
                      <a:pPr algn="ctr"/>
                      <a:r>
                        <a:rPr lang="it-IT" sz="2800" b="1" dirty="0" smtClean="0">
                          <a:latin typeface="Tahoma" panose="020B0604030504040204" pitchFamily="34" charset="0"/>
                          <a:ea typeface="Tahoma" panose="020B0604030504040204" pitchFamily="34" charset="0"/>
                          <a:cs typeface="Tahoma" panose="020B0604030504040204" pitchFamily="34" charset="0"/>
                        </a:rPr>
                        <a:t>La-B</a:t>
                      </a:r>
                      <a:endParaRPr lang="it-IT" sz="28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1.97</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B</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La</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6.67</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3200" dirty="0" smtClean="0">
                          <a:latin typeface="Tahoma" panose="020B0604030504040204" pitchFamily="34" charset="0"/>
                          <a:ea typeface="Tahoma" panose="020B0604030504040204" pitchFamily="34" charset="0"/>
                          <a:cs typeface="Tahoma" panose="020B0604030504040204" pitchFamily="34" charset="0"/>
                        </a:rPr>
                        <a:t>La</a:t>
                      </a:r>
                      <a:r>
                        <a:rPr lang="it-IT" sz="3200" baseline="-25000" dirty="0" smtClean="0">
                          <a:latin typeface="Tahoma" panose="020B0604030504040204" pitchFamily="34" charset="0"/>
                          <a:ea typeface="Tahoma" panose="020B0604030504040204" pitchFamily="34" charset="0"/>
                          <a:cs typeface="Tahoma" panose="020B0604030504040204" pitchFamily="34" charset="0"/>
                        </a:rPr>
                        <a:t>10.37</a:t>
                      </a:r>
                      <a:r>
                        <a:rPr lang="it-IT" sz="3200" dirty="0" smtClean="0">
                          <a:latin typeface="Tahoma" panose="020B0604030504040204" pitchFamily="34" charset="0"/>
                          <a:ea typeface="Tahoma" panose="020B0604030504040204" pitchFamily="34" charset="0"/>
                          <a:cs typeface="Tahoma" panose="020B0604030504040204" pitchFamily="34" charset="0"/>
                        </a:rPr>
                        <a:t>B</a:t>
                      </a:r>
                      <a:r>
                        <a:rPr lang="it-IT" sz="3200" baseline="-25000" dirty="0" smtClean="0">
                          <a:latin typeface="Tahoma" panose="020B0604030504040204" pitchFamily="34" charset="0"/>
                          <a:ea typeface="Tahoma" panose="020B0604030504040204" pitchFamily="34" charset="0"/>
                          <a:cs typeface="Tahoma" panose="020B0604030504040204" pitchFamily="34" charset="0"/>
                        </a:rPr>
                        <a:t>20.51</a:t>
                      </a:r>
                      <a:r>
                        <a:rPr lang="it-IT" sz="3200" dirty="0" smtClean="0">
                          <a:latin typeface="Tahoma" panose="020B0604030504040204" pitchFamily="34" charset="0"/>
                          <a:ea typeface="Tahoma" panose="020B0604030504040204" pitchFamily="34" charset="0"/>
                          <a:cs typeface="Tahoma" panose="020B0604030504040204" pitchFamily="34" charset="0"/>
                        </a:rPr>
                        <a:t>O</a:t>
                      </a:r>
                      <a:r>
                        <a:rPr lang="it-IT" sz="3200" baseline="-25000" dirty="0" smtClean="0">
                          <a:latin typeface="Tahoma" panose="020B0604030504040204" pitchFamily="34" charset="0"/>
                          <a:ea typeface="Tahoma" panose="020B0604030504040204" pitchFamily="34" charset="0"/>
                          <a:cs typeface="Tahoma" panose="020B0604030504040204" pitchFamily="34" charset="0"/>
                        </a:rPr>
                        <a:t>69.12</a:t>
                      </a:r>
                      <a:endParaRPr lang="it-IT" sz="3200" baseline="-25000" dirty="0">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1"/>
                  </a:ext>
                </a:extLst>
              </a:tr>
              <a:tr h="293356">
                <a:tc>
                  <a:txBody>
                    <a:bodyPr/>
                    <a:lstStyle/>
                    <a:p>
                      <a:pPr algn="ctr"/>
                      <a:r>
                        <a:rPr lang="it-IT" sz="2800" b="1" dirty="0" smtClean="0">
                          <a:latin typeface="Tahoma" panose="020B0604030504040204" pitchFamily="34" charset="0"/>
                          <a:ea typeface="Tahoma" panose="020B0604030504040204" pitchFamily="34" charset="0"/>
                          <a:cs typeface="Tahoma" panose="020B0604030504040204" pitchFamily="34" charset="0"/>
                        </a:rPr>
                        <a:t>Ce-B</a:t>
                      </a:r>
                      <a:endParaRPr lang="it-IT" sz="28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2.98</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B</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Ce</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6.48</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marL="0" marR="0" indent="0" algn="ctr" defTabSz="4397624" rtl="0" eaLnBrk="1" fontAlgn="auto" latinLnBrk="0" hangingPunct="1">
                        <a:lnSpc>
                          <a:spcPct val="100000"/>
                        </a:lnSpc>
                        <a:spcBef>
                          <a:spcPts val="0"/>
                        </a:spcBef>
                        <a:spcAft>
                          <a:spcPts val="0"/>
                        </a:spcAft>
                        <a:buClrTx/>
                        <a:buSzTx/>
                        <a:buFontTx/>
                        <a:buNone/>
                        <a:tabLst/>
                        <a:defRPr/>
                      </a:pPr>
                      <a:r>
                        <a:rPr lang="it-IT" sz="3200" dirty="0" smtClean="0">
                          <a:latin typeface="Tahoma" panose="020B0604030504040204" pitchFamily="34" charset="0"/>
                          <a:ea typeface="Tahoma" panose="020B0604030504040204" pitchFamily="34" charset="0"/>
                          <a:cs typeface="Tahoma" panose="020B0604030504040204" pitchFamily="34" charset="0"/>
                        </a:rPr>
                        <a:t>Ce</a:t>
                      </a:r>
                      <a:r>
                        <a:rPr lang="it-IT" sz="3200" baseline="-25000" dirty="0" smtClean="0">
                          <a:latin typeface="Tahoma" panose="020B0604030504040204" pitchFamily="34" charset="0"/>
                          <a:ea typeface="Tahoma" panose="020B0604030504040204" pitchFamily="34" charset="0"/>
                          <a:cs typeface="Tahoma" panose="020B0604030504040204" pitchFamily="34" charset="0"/>
                        </a:rPr>
                        <a:t>9.56</a:t>
                      </a:r>
                      <a:r>
                        <a:rPr lang="it-IT" sz="3200" dirty="0" smtClean="0">
                          <a:latin typeface="Tahoma" panose="020B0604030504040204" pitchFamily="34" charset="0"/>
                          <a:ea typeface="Tahoma" panose="020B0604030504040204" pitchFamily="34" charset="0"/>
                          <a:cs typeface="Tahoma" panose="020B0604030504040204" pitchFamily="34" charset="0"/>
                        </a:rPr>
                        <a:t>B</a:t>
                      </a:r>
                      <a:r>
                        <a:rPr lang="it-IT" sz="3200" baseline="-25000" dirty="0" smtClean="0">
                          <a:latin typeface="Tahoma" panose="020B0604030504040204" pitchFamily="34" charset="0"/>
                          <a:ea typeface="Tahoma" panose="020B0604030504040204" pitchFamily="34" charset="0"/>
                          <a:cs typeface="Tahoma" panose="020B0604030504040204" pitchFamily="34" charset="0"/>
                        </a:rPr>
                        <a:t>28.49</a:t>
                      </a:r>
                      <a:r>
                        <a:rPr lang="it-IT" sz="3200" dirty="0" smtClean="0">
                          <a:latin typeface="Tahoma" panose="020B0604030504040204" pitchFamily="34" charset="0"/>
                          <a:ea typeface="Tahoma" panose="020B0604030504040204" pitchFamily="34" charset="0"/>
                          <a:cs typeface="Tahoma" panose="020B0604030504040204" pitchFamily="34" charset="0"/>
                        </a:rPr>
                        <a:t>O</a:t>
                      </a:r>
                      <a:r>
                        <a:rPr lang="it-IT" sz="3200" baseline="-25000" dirty="0" smtClean="0">
                          <a:latin typeface="Tahoma" panose="020B0604030504040204" pitchFamily="34" charset="0"/>
                          <a:ea typeface="Tahoma" panose="020B0604030504040204" pitchFamily="34" charset="0"/>
                          <a:cs typeface="Tahoma" panose="020B0604030504040204" pitchFamily="34" charset="0"/>
                        </a:rPr>
                        <a:t>61.95</a:t>
                      </a:r>
                    </a:p>
                  </a:txBody>
                  <a:tcPr anchor="ctr"/>
                </a:tc>
                <a:extLst>
                  <a:ext uri="{0D108BD9-81ED-4DB2-BD59-A6C34878D82A}">
                    <a16:rowId xmlns:a16="http://schemas.microsoft.com/office/drawing/2014/main" val="10002"/>
                  </a:ext>
                </a:extLst>
              </a:tr>
              <a:tr h="293356">
                <a:tc>
                  <a:txBody>
                    <a:bodyPr/>
                    <a:lstStyle/>
                    <a:p>
                      <a:pPr algn="ctr"/>
                      <a:r>
                        <a:rPr lang="it-IT" sz="2800" b="1" baseline="0" dirty="0" smtClean="0">
                          <a:latin typeface="Tahoma" panose="020B0604030504040204" pitchFamily="34" charset="0"/>
                          <a:ea typeface="Tahoma" panose="020B0604030504040204" pitchFamily="34" charset="0"/>
                          <a:cs typeface="Tahoma" panose="020B0604030504040204" pitchFamily="34" charset="0"/>
                        </a:rPr>
                        <a:t>Al-N</a:t>
                      </a:r>
                      <a:endParaRPr lang="it-IT" sz="2800" b="1" baseline="-250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0.17</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N</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Al</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1.73</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marL="0" marR="0" indent="0" algn="ctr" defTabSz="4397624" rtl="0" eaLnBrk="1" fontAlgn="auto" latinLnBrk="0" hangingPunct="1">
                        <a:lnSpc>
                          <a:spcPct val="100000"/>
                        </a:lnSpc>
                        <a:spcBef>
                          <a:spcPts val="0"/>
                        </a:spcBef>
                        <a:spcAft>
                          <a:spcPts val="0"/>
                        </a:spcAft>
                        <a:buClrTx/>
                        <a:buSzTx/>
                        <a:buFontTx/>
                        <a:buNone/>
                        <a:tabLst/>
                        <a:defRPr/>
                      </a:pPr>
                      <a:r>
                        <a:rPr lang="it-IT" sz="3200" baseline="0" dirty="0" smtClean="0">
                          <a:latin typeface="Tahoma" panose="020B0604030504040204" pitchFamily="34" charset="0"/>
                          <a:ea typeface="Tahoma" panose="020B0604030504040204" pitchFamily="34" charset="0"/>
                          <a:cs typeface="Tahoma" panose="020B0604030504040204" pitchFamily="34" charset="0"/>
                        </a:rPr>
                        <a:t>Al</a:t>
                      </a:r>
                      <a:r>
                        <a:rPr lang="it-IT" sz="3200" baseline="-25000" dirty="0" smtClean="0">
                          <a:latin typeface="Tahoma" panose="020B0604030504040204" pitchFamily="34" charset="0"/>
                          <a:ea typeface="Tahoma" panose="020B0604030504040204" pitchFamily="34" charset="0"/>
                          <a:cs typeface="Tahoma" panose="020B0604030504040204" pitchFamily="34" charset="0"/>
                        </a:rPr>
                        <a:t>34.46</a:t>
                      </a:r>
                      <a:r>
                        <a:rPr lang="it-IT" sz="3200" baseline="0" dirty="0" smtClean="0">
                          <a:latin typeface="Tahoma" panose="020B0604030504040204" pitchFamily="34" charset="0"/>
                          <a:ea typeface="Tahoma" panose="020B0604030504040204" pitchFamily="34" charset="0"/>
                          <a:cs typeface="Tahoma" panose="020B0604030504040204" pitchFamily="34" charset="0"/>
                        </a:rPr>
                        <a:t>N</a:t>
                      </a:r>
                      <a:r>
                        <a:rPr lang="it-IT" sz="3200" baseline="-25000" dirty="0" smtClean="0">
                          <a:latin typeface="Tahoma" panose="020B0604030504040204" pitchFamily="34" charset="0"/>
                          <a:ea typeface="Tahoma" panose="020B0604030504040204" pitchFamily="34" charset="0"/>
                          <a:cs typeface="Tahoma" panose="020B0604030504040204" pitchFamily="34" charset="0"/>
                        </a:rPr>
                        <a:t>5.96</a:t>
                      </a:r>
                      <a:r>
                        <a:rPr lang="it-IT" sz="3200" dirty="0" smtClean="0">
                          <a:latin typeface="Tahoma" panose="020B0604030504040204" pitchFamily="34" charset="0"/>
                          <a:ea typeface="Tahoma" panose="020B0604030504040204" pitchFamily="34" charset="0"/>
                          <a:cs typeface="Tahoma" panose="020B0604030504040204" pitchFamily="34" charset="0"/>
                        </a:rPr>
                        <a:t>O</a:t>
                      </a:r>
                      <a:r>
                        <a:rPr lang="it-IT" sz="3200" baseline="-25000" dirty="0" smtClean="0">
                          <a:latin typeface="Tahoma" panose="020B0604030504040204" pitchFamily="34" charset="0"/>
                          <a:ea typeface="Tahoma" panose="020B0604030504040204" pitchFamily="34" charset="0"/>
                          <a:cs typeface="Tahoma" panose="020B0604030504040204" pitchFamily="34" charset="0"/>
                        </a:rPr>
                        <a:t>59.58</a:t>
                      </a:r>
                    </a:p>
                  </a:txBody>
                  <a:tcPr anchor="ctr"/>
                </a:tc>
                <a:extLst>
                  <a:ext uri="{0D108BD9-81ED-4DB2-BD59-A6C34878D82A}">
                    <a16:rowId xmlns:a16="http://schemas.microsoft.com/office/drawing/2014/main" val="10003"/>
                  </a:ext>
                </a:extLst>
              </a:tr>
              <a:tr h="293356">
                <a:tc>
                  <a:txBody>
                    <a:bodyPr/>
                    <a:lstStyle/>
                    <a:p>
                      <a:pPr algn="ctr"/>
                      <a:r>
                        <a:rPr lang="it-IT" sz="2800" b="1" dirty="0" smtClean="0">
                          <a:latin typeface="Tahoma" panose="020B0604030504040204" pitchFamily="34" charset="0"/>
                          <a:ea typeface="Tahoma" panose="020B0604030504040204" pitchFamily="34" charset="0"/>
                          <a:cs typeface="Tahoma" panose="020B0604030504040204" pitchFamily="34" charset="0"/>
                        </a:rPr>
                        <a:t>C-N</a:t>
                      </a:r>
                      <a:endParaRPr lang="it-IT" sz="2800" b="1"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0.16</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N</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C</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Tahoma" panose="020B0604030504040204" pitchFamily="34" charset="0"/>
                          <a:ea typeface="Tahoma" panose="020B0604030504040204" pitchFamily="34" charset="0"/>
                          <a:cs typeface="Tahoma" panose="020B0604030504040204" pitchFamily="34" charset="0"/>
                        </a:rPr>
                        <a:t>6.04</a:t>
                      </a:r>
                      <a:endParaRPr lang="it-IT" sz="2800" dirty="0">
                        <a:latin typeface="Tahoma" panose="020B0604030504040204" pitchFamily="34" charset="0"/>
                        <a:ea typeface="Tahoma" panose="020B0604030504040204" pitchFamily="34" charset="0"/>
                        <a:cs typeface="Tahoma" panose="020B0604030504040204" pitchFamily="34" charset="0"/>
                      </a:endParaRPr>
                    </a:p>
                  </a:txBody>
                  <a:tcPr anchor="ctr"/>
                </a:tc>
                <a:tc>
                  <a:txBody>
                    <a:bodyPr/>
                    <a:lstStyle/>
                    <a:p>
                      <a:pPr marL="0" marR="0" indent="0" algn="ctr" defTabSz="4397624" rtl="0" eaLnBrk="1" fontAlgn="auto" latinLnBrk="0" hangingPunct="1">
                        <a:lnSpc>
                          <a:spcPct val="100000"/>
                        </a:lnSpc>
                        <a:spcBef>
                          <a:spcPts val="0"/>
                        </a:spcBef>
                        <a:spcAft>
                          <a:spcPts val="0"/>
                        </a:spcAft>
                        <a:buClrTx/>
                        <a:buSzTx/>
                        <a:buFontTx/>
                        <a:buNone/>
                        <a:tabLst/>
                        <a:defRPr/>
                      </a:pPr>
                      <a:r>
                        <a:rPr lang="it-IT" sz="3200" smtClean="0">
                          <a:latin typeface="Tahoma" panose="020B0604030504040204" pitchFamily="34" charset="0"/>
                          <a:ea typeface="Tahoma" panose="020B0604030504040204" pitchFamily="34" charset="0"/>
                          <a:cs typeface="Tahoma" panose="020B0604030504040204" pitchFamily="34" charset="0"/>
                        </a:rPr>
                        <a:t>C</a:t>
                      </a:r>
                      <a:r>
                        <a:rPr lang="it-IT" sz="3200" baseline="-25000" smtClean="0">
                          <a:latin typeface="Tahoma" panose="020B0604030504040204" pitchFamily="34" charset="0"/>
                          <a:ea typeface="Tahoma" panose="020B0604030504040204" pitchFamily="34" charset="0"/>
                          <a:cs typeface="Tahoma" panose="020B0604030504040204" pitchFamily="34" charset="0"/>
                        </a:rPr>
                        <a:t>13.8</a:t>
                      </a:r>
                      <a:r>
                        <a:rPr lang="it-IT" sz="3200" smtClean="0">
                          <a:latin typeface="Tahoma" panose="020B0604030504040204" pitchFamily="34" charset="0"/>
                          <a:ea typeface="Tahoma" panose="020B0604030504040204" pitchFamily="34" charset="0"/>
                          <a:cs typeface="Tahoma" panose="020B0604030504040204" pitchFamily="34" charset="0"/>
                        </a:rPr>
                        <a:t>N</a:t>
                      </a:r>
                      <a:r>
                        <a:rPr lang="it-IT" sz="3200" baseline="-25000" smtClean="0">
                          <a:latin typeface="Tahoma" panose="020B0604030504040204" pitchFamily="34" charset="0"/>
                          <a:ea typeface="Tahoma" panose="020B0604030504040204" pitchFamily="34" charset="0"/>
                          <a:cs typeface="Tahoma" panose="020B0604030504040204" pitchFamily="34" charset="0"/>
                        </a:rPr>
                        <a:t>2.28</a:t>
                      </a:r>
                      <a:r>
                        <a:rPr lang="it-IT" sz="3200" smtClean="0">
                          <a:latin typeface="Tahoma" panose="020B0604030504040204" pitchFamily="34" charset="0"/>
                          <a:ea typeface="Tahoma" panose="020B0604030504040204" pitchFamily="34" charset="0"/>
                          <a:cs typeface="Tahoma" panose="020B0604030504040204" pitchFamily="34" charset="0"/>
                        </a:rPr>
                        <a:t>O</a:t>
                      </a:r>
                      <a:r>
                        <a:rPr lang="it-IT" sz="3200" baseline="-25000" smtClean="0">
                          <a:latin typeface="Tahoma" panose="020B0604030504040204" pitchFamily="34" charset="0"/>
                          <a:ea typeface="Tahoma" panose="020B0604030504040204" pitchFamily="34" charset="0"/>
                          <a:cs typeface="Tahoma" panose="020B0604030504040204" pitchFamily="34" charset="0"/>
                        </a:rPr>
                        <a:t>61.95</a:t>
                      </a:r>
                      <a:endParaRPr lang="it-IT" sz="3200" baseline="-25000" dirty="0" smtClean="0">
                        <a:latin typeface="Tahoma" panose="020B0604030504040204" pitchFamily="34" charset="0"/>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4"/>
                  </a:ext>
                </a:extLst>
              </a:tr>
            </a:tbl>
          </a:graphicData>
        </a:graphic>
      </p:graphicFrame>
      <p:cxnSp>
        <p:nvCxnSpPr>
          <p:cNvPr id="92" name="Connettore 2 91"/>
          <p:cNvCxnSpPr/>
          <p:nvPr/>
        </p:nvCxnSpPr>
        <p:spPr>
          <a:xfrm>
            <a:off x="15227510" y="33274800"/>
            <a:ext cx="334256" cy="322989"/>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84" name="Grafico 83"/>
          <p:cNvGraphicFramePr>
            <a:graphicFrameLocks/>
          </p:cNvGraphicFramePr>
          <p:nvPr>
            <p:extLst>
              <p:ext uri="{D42A27DB-BD31-4B8C-83A1-F6EECF244321}">
                <p14:modId xmlns:p14="http://schemas.microsoft.com/office/powerpoint/2010/main" val="1051680412"/>
              </p:ext>
            </p:extLst>
          </p:nvPr>
        </p:nvGraphicFramePr>
        <p:xfrm>
          <a:off x="11669557" y="20241667"/>
          <a:ext cx="8557163" cy="4665145"/>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85" name="Tabella 84"/>
          <p:cNvGraphicFramePr>
            <a:graphicFrameLocks noGrp="1"/>
          </p:cNvGraphicFramePr>
          <p:nvPr>
            <p:extLst>
              <p:ext uri="{D42A27DB-BD31-4B8C-83A1-F6EECF244321}">
                <p14:modId xmlns:p14="http://schemas.microsoft.com/office/powerpoint/2010/main" val="1481925391"/>
              </p:ext>
            </p:extLst>
          </p:nvPr>
        </p:nvGraphicFramePr>
        <p:xfrm>
          <a:off x="19110629" y="28767027"/>
          <a:ext cx="7496390" cy="3017520"/>
        </p:xfrm>
        <a:graphic>
          <a:graphicData uri="http://schemas.openxmlformats.org/drawingml/2006/table">
            <a:tbl>
              <a:tblPr firstRow="1" bandRow="1">
                <a:tableStyleId>{5C22544A-7EE6-4342-B048-85BDC9FD1C3A}</a:tableStyleId>
              </a:tblPr>
              <a:tblGrid>
                <a:gridCol w="1684438">
                  <a:extLst>
                    <a:ext uri="{9D8B030D-6E8A-4147-A177-3AD203B41FA5}">
                      <a16:colId xmlns:a16="http://schemas.microsoft.com/office/drawing/2014/main" val="20000"/>
                    </a:ext>
                  </a:extLst>
                </a:gridCol>
                <a:gridCol w="2013214">
                  <a:extLst>
                    <a:ext uri="{9D8B030D-6E8A-4147-A177-3AD203B41FA5}">
                      <a16:colId xmlns:a16="http://schemas.microsoft.com/office/drawing/2014/main" val="20001"/>
                    </a:ext>
                  </a:extLst>
                </a:gridCol>
                <a:gridCol w="1566490">
                  <a:extLst>
                    <a:ext uri="{9D8B030D-6E8A-4147-A177-3AD203B41FA5}">
                      <a16:colId xmlns:a16="http://schemas.microsoft.com/office/drawing/2014/main" val="20002"/>
                    </a:ext>
                  </a:extLst>
                </a:gridCol>
                <a:gridCol w="2232248">
                  <a:extLst>
                    <a:ext uri="{9D8B030D-6E8A-4147-A177-3AD203B41FA5}">
                      <a16:colId xmlns:a16="http://schemas.microsoft.com/office/drawing/2014/main" val="20003"/>
                    </a:ext>
                  </a:extLst>
                </a:gridCol>
              </a:tblGrid>
              <a:tr h="293356">
                <a:tc>
                  <a:txBody>
                    <a:bodyPr/>
                    <a:lstStyle/>
                    <a:p>
                      <a:pPr algn="ctr"/>
                      <a:r>
                        <a:rPr lang="it-IT" sz="2800" dirty="0" smtClean="0">
                          <a:latin typeface="+mj-lt"/>
                        </a:rPr>
                        <a:t>Sample</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rPr>
                        <a:t>A*</a:t>
                      </a:r>
                      <a:r>
                        <a:rPr lang="it-IT" sz="2800" baseline="0" dirty="0" smtClean="0">
                          <a:latin typeface="+mj-lt"/>
                        </a:rPr>
                        <a:t> (A/cm</a:t>
                      </a:r>
                      <a:r>
                        <a:rPr lang="it-IT" sz="2800" baseline="30000" dirty="0" smtClean="0">
                          <a:latin typeface="+mj-lt"/>
                        </a:rPr>
                        <a:t>2</a:t>
                      </a:r>
                      <a:r>
                        <a:rPr lang="it-IT" sz="2800" baseline="0" dirty="0" smtClean="0">
                          <a:latin typeface="+mj-lt"/>
                        </a:rPr>
                        <a:t>K</a:t>
                      </a:r>
                      <a:r>
                        <a:rPr lang="it-IT" sz="2800" baseline="30000" dirty="0" smtClean="0">
                          <a:latin typeface="+mj-lt"/>
                        </a:rPr>
                        <a:t>2</a:t>
                      </a:r>
                      <a:r>
                        <a:rPr lang="it-IT" sz="2800" baseline="0" dirty="0" smtClean="0">
                          <a:latin typeface="+mj-lt"/>
                        </a:rPr>
                        <a:t>)</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el-GR" sz="2800" b="1" i="1" baseline="0" dirty="0" smtClean="0">
                          <a:latin typeface="+mj-lt"/>
                          <a:ea typeface="Tahoma" panose="020B0604030504040204" pitchFamily="34" charset="0"/>
                          <a:cs typeface="Tahoma" panose="020B0604030504040204" pitchFamily="34" charset="0"/>
                        </a:rPr>
                        <a:t>Φ</a:t>
                      </a:r>
                      <a:r>
                        <a:rPr lang="it-IT" sz="2800" b="1" i="1" baseline="0" dirty="0" smtClean="0">
                          <a:latin typeface="+mj-lt"/>
                          <a:ea typeface="Tahoma" panose="020B0604030504040204" pitchFamily="34" charset="0"/>
                          <a:cs typeface="Tahoma" panose="020B0604030504040204" pitchFamily="34" charset="0"/>
                        </a:rPr>
                        <a:t> (</a:t>
                      </a:r>
                      <a:r>
                        <a:rPr lang="it-IT" sz="2800" b="1" i="1" baseline="0" dirty="0" err="1" smtClean="0">
                          <a:latin typeface="+mj-lt"/>
                          <a:ea typeface="Tahoma" panose="020B0604030504040204" pitchFamily="34" charset="0"/>
                          <a:cs typeface="Tahoma" panose="020B0604030504040204" pitchFamily="34" charset="0"/>
                        </a:rPr>
                        <a:t>eV</a:t>
                      </a:r>
                      <a:r>
                        <a:rPr lang="it-IT" sz="2800" b="1" i="1" baseline="0" dirty="0" smtClean="0">
                          <a:latin typeface="+mj-lt"/>
                          <a:ea typeface="Tahoma" panose="020B0604030504040204" pitchFamily="34" charset="0"/>
                          <a:cs typeface="Tahoma" panose="020B0604030504040204" pitchFamily="34" charset="0"/>
                        </a:rPr>
                        <a:t>)</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rPr>
                        <a:t>J @ 2000 K (A/cm</a:t>
                      </a:r>
                      <a:r>
                        <a:rPr lang="it-IT" sz="2800" baseline="30000" dirty="0" smtClean="0">
                          <a:latin typeface="+mj-lt"/>
                        </a:rPr>
                        <a:t>2</a:t>
                      </a:r>
                      <a:r>
                        <a:rPr lang="it-IT" sz="2800" dirty="0" smtClean="0">
                          <a:latin typeface="+mj-lt"/>
                        </a:rPr>
                        <a:t>)</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0"/>
                  </a:ext>
                </a:extLst>
              </a:tr>
              <a:tr h="293356">
                <a:tc>
                  <a:txBody>
                    <a:bodyPr/>
                    <a:lstStyle/>
                    <a:p>
                      <a:pPr algn="ctr"/>
                      <a:r>
                        <a:rPr lang="it-IT" sz="2800" b="1" dirty="0" smtClean="0">
                          <a:latin typeface="+mj-lt"/>
                          <a:ea typeface="Tahoma" panose="020B0604030504040204" pitchFamily="34" charset="0"/>
                          <a:cs typeface="Tahoma" panose="020B0604030504040204" pitchFamily="34" charset="0"/>
                        </a:rPr>
                        <a:t>La-B</a:t>
                      </a:r>
                      <a:endParaRPr lang="it-IT" sz="2800" b="1"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10.14</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2.82</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3.19</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1"/>
                  </a:ext>
                </a:extLst>
              </a:tr>
              <a:tr h="293356">
                <a:tc>
                  <a:txBody>
                    <a:bodyPr/>
                    <a:lstStyle/>
                    <a:p>
                      <a:pPr algn="ctr"/>
                      <a:r>
                        <a:rPr lang="it-IT" sz="2800" b="1" dirty="0" smtClean="0">
                          <a:latin typeface="+mj-lt"/>
                          <a:ea typeface="Tahoma" panose="020B0604030504040204" pitchFamily="34" charset="0"/>
                          <a:cs typeface="Tahoma" panose="020B0604030504040204" pitchFamily="34" charset="0"/>
                        </a:rPr>
                        <a:t>Ce-B</a:t>
                      </a:r>
                      <a:endParaRPr lang="it-IT" sz="2800" b="1"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9.63</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2.96</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1.34</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2"/>
                  </a:ext>
                </a:extLst>
              </a:tr>
              <a:tr h="293356">
                <a:tc>
                  <a:txBody>
                    <a:bodyPr/>
                    <a:lstStyle/>
                    <a:p>
                      <a:pPr algn="ctr"/>
                      <a:r>
                        <a:rPr lang="it-IT" sz="2800" b="1" baseline="0" dirty="0" smtClean="0">
                          <a:latin typeface="+mj-lt"/>
                          <a:ea typeface="Tahoma" panose="020B0604030504040204" pitchFamily="34" charset="0"/>
                          <a:cs typeface="Tahoma" panose="020B0604030504040204" pitchFamily="34" charset="0"/>
                        </a:rPr>
                        <a:t>Al-N</a:t>
                      </a:r>
                      <a:endParaRPr lang="it-IT" sz="2800" b="1" baseline="-250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77.30</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3.19</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2.83</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3"/>
                  </a:ext>
                </a:extLst>
              </a:tr>
              <a:tr h="293356">
                <a:tc>
                  <a:txBody>
                    <a:bodyPr/>
                    <a:lstStyle/>
                    <a:p>
                      <a:pPr algn="ctr"/>
                      <a:r>
                        <a:rPr lang="it-IT" sz="2800" b="1" dirty="0" smtClean="0">
                          <a:latin typeface="+mj-lt"/>
                          <a:ea typeface="Tahoma" panose="020B0604030504040204" pitchFamily="34" charset="0"/>
                          <a:cs typeface="Tahoma" panose="020B0604030504040204" pitchFamily="34" charset="0"/>
                        </a:rPr>
                        <a:t>C-N</a:t>
                      </a:r>
                      <a:endParaRPr lang="it-IT" sz="2800" b="1"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5.47e-5</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1.58</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0.023</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4"/>
                  </a:ext>
                </a:extLst>
              </a:tr>
            </a:tbl>
          </a:graphicData>
        </a:graphic>
      </p:graphicFrame>
      <p:pic>
        <p:nvPicPr>
          <p:cNvPr id="1028" name="Picture 4"/>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12135420" y="26714822"/>
            <a:ext cx="6406702" cy="60770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aphicFrame>
        <p:nvGraphicFramePr>
          <p:cNvPr id="87" name="Tabella 86"/>
          <p:cNvGraphicFramePr>
            <a:graphicFrameLocks noGrp="1"/>
          </p:cNvGraphicFramePr>
          <p:nvPr>
            <p:extLst>
              <p:ext uri="{D42A27DB-BD31-4B8C-83A1-F6EECF244321}">
                <p14:modId xmlns:p14="http://schemas.microsoft.com/office/powerpoint/2010/main" val="592022605"/>
              </p:ext>
            </p:extLst>
          </p:nvPr>
        </p:nvGraphicFramePr>
        <p:xfrm>
          <a:off x="1980283" y="26441171"/>
          <a:ext cx="6192687" cy="3017520"/>
        </p:xfrm>
        <a:graphic>
          <a:graphicData uri="http://schemas.openxmlformats.org/drawingml/2006/table">
            <a:tbl>
              <a:tblPr firstRow="1" bandRow="1">
                <a:tableStyleId>{5C22544A-7EE6-4342-B048-85BDC9FD1C3A}</a:tableStyleId>
              </a:tblPr>
              <a:tblGrid>
                <a:gridCol w="1889495">
                  <a:extLst>
                    <a:ext uri="{9D8B030D-6E8A-4147-A177-3AD203B41FA5}">
                      <a16:colId xmlns:a16="http://schemas.microsoft.com/office/drawing/2014/main" val="20000"/>
                    </a:ext>
                  </a:extLst>
                </a:gridCol>
                <a:gridCol w="2258295">
                  <a:extLst>
                    <a:ext uri="{9D8B030D-6E8A-4147-A177-3AD203B41FA5}">
                      <a16:colId xmlns:a16="http://schemas.microsoft.com/office/drawing/2014/main" val="20001"/>
                    </a:ext>
                  </a:extLst>
                </a:gridCol>
                <a:gridCol w="2044897">
                  <a:extLst>
                    <a:ext uri="{9D8B030D-6E8A-4147-A177-3AD203B41FA5}">
                      <a16:colId xmlns:a16="http://schemas.microsoft.com/office/drawing/2014/main" val="20002"/>
                    </a:ext>
                  </a:extLst>
                </a:gridCol>
              </a:tblGrid>
              <a:tr h="293356">
                <a:tc>
                  <a:txBody>
                    <a:bodyPr/>
                    <a:lstStyle/>
                    <a:p>
                      <a:pPr algn="ctr"/>
                      <a:r>
                        <a:rPr lang="it-IT" sz="2800" dirty="0" err="1" smtClean="0">
                          <a:latin typeface="+mj-lt"/>
                        </a:rPr>
                        <a:t>Emitter</a:t>
                      </a:r>
                      <a:r>
                        <a:rPr lang="it-IT" sz="2800" dirty="0" smtClean="0">
                          <a:latin typeface="+mj-lt"/>
                        </a:rPr>
                        <a:t> </a:t>
                      </a:r>
                      <a:r>
                        <a:rPr lang="it-IT" sz="2800" dirty="0" err="1" smtClean="0">
                          <a:latin typeface="+mj-lt"/>
                        </a:rPr>
                        <a:t>candidates</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err="1" smtClean="0">
                          <a:latin typeface="+mj-lt"/>
                        </a:rPr>
                        <a:t>Melting</a:t>
                      </a:r>
                      <a:r>
                        <a:rPr lang="it-IT" sz="2800" dirty="0" smtClean="0">
                          <a:latin typeface="+mj-lt"/>
                        </a:rPr>
                        <a:t> </a:t>
                      </a:r>
                      <a:r>
                        <a:rPr lang="it-IT" sz="2800" dirty="0" err="1" smtClean="0">
                          <a:latin typeface="+mj-lt"/>
                        </a:rPr>
                        <a:t>point</a:t>
                      </a:r>
                      <a:r>
                        <a:rPr lang="it-IT" sz="2800" dirty="0" smtClean="0">
                          <a:latin typeface="+mj-lt"/>
                        </a:rPr>
                        <a:t> (°C)</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b="1" i="1" baseline="0" dirty="0" err="1" smtClean="0">
                          <a:latin typeface="+mj-lt"/>
                          <a:ea typeface="Tahoma" panose="020B0604030504040204" pitchFamily="34" charset="0"/>
                          <a:cs typeface="Tahoma" panose="020B0604030504040204" pitchFamily="34" charset="0"/>
                        </a:rPr>
                        <a:t>Theoretical</a:t>
                      </a:r>
                      <a:r>
                        <a:rPr lang="el-GR" sz="2800" b="1" i="1" baseline="0" dirty="0" smtClean="0">
                          <a:latin typeface="+mj-lt"/>
                          <a:ea typeface="Tahoma" panose="020B0604030504040204" pitchFamily="34" charset="0"/>
                          <a:cs typeface="Tahoma" panose="020B0604030504040204" pitchFamily="34" charset="0"/>
                        </a:rPr>
                        <a:t>Φ</a:t>
                      </a:r>
                      <a:r>
                        <a:rPr lang="it-IT" sz="2800" b="1" i="1" baseline="0" dirty="0" smtClean="0">
                          <a:latin typeface="+mj-lt"/>
                          <a:ea typeface="Tahoma" panose="020B0604030504040204" pitchFamily="34" charset="0"/>
                          <a:cs typeface="Tahoma" panose="020B0604030504040204" pitchFamily="34" charset="0"/>
                        </a:rPr>
                        <a:t> (</a:t>
                      </a:r>
                      <a:r>
                        <a:rPr lang="it-IT" sz="2800" b="1" i="1" baseline="0" dirty="0" err="1" smtClean="0">
                          <a:latin typeface="+mj-lt"/>
                          <a:ea typeface="Tahoma" panose="020B0604030504040204" pitchFamily="34" charset="0"/>
                          <a:cs typeface="Tahoma" panose="020B0604030504040204" pitchFamily="34" charset="0"/>
                        </a:rPr>
                        <a:t>eV</a:t>
                      </a:r>
                      <a:r>
                        <a:rPr lang="it-IT" sz="2800" b="1" i="1" baseline="0" dirty="0" smtClean="0">
                          <a:latin typeface="+mj-lt"/>
                          <a:ea typeface="Tahoma" panose="020B0604030504040204" pitchFamily="34" charset="0"/>
                          <a:cs typeface="Tahoma" panose="020B0604030504040204" pitchFamily="34" charset="0"/>
                        </a:rPr>
                        <a:t>)</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0"/>
                  </a:ext>
                </a:extLst>
              </a:tr>
              <a:tr h="293356">
                <a:tc>
                  <a:txBody>
                    <a:bodyPr/>
                    <a:lstStyle/>
                    <a:p>
                      <a:pPr algn="ctr"/>
                      <a:r>
                        <a:rPr lang="en-GB" altLang="it-IT" sz="2800" b="1" dirty="0" smtClean="0">
                          <a:latin typeface="Tahoma" panose="020B0604030504040204" pitchFamily="34" charset="0"/>
                          <a:ea typeface="Tahoma" panose="020B0604030504040204" pitchFamily="34" charset="0"/>
                          <a:cs typeface="Tahoma" panose="020B0604030504040204" pitchFamily="34" charset="0"/>
                        </a:rPr>
                        <a:t>LaB</a:t>
                      </a:r>
                      <a:r>
                        <a:rPr lang="en-GB" altLang="it-IT" sz="2800" b="1" baseline="-25000" dirty="0" smtClean="0">
                          <a:latin typeface="Tahoma" panose="020B0604030504040204" pitchFamily="34" charset="0"/>
                          <a:ea typeface="Tahoma" panose="020B0604030504040204" pitchFamily="34" charset="0"/>
                          <a:cs typeface="Tahoma" panose="020B0604030504040204" pitchFamily="34" charset="0"/>
                        </a:rPr>
                        <a:t>6</a:t>
                      </a:r>
                      <a:endParaRPr lang="it-IT" sz="2800" b="1"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2210</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2.6</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1"/>
                  </a:ext>
                </a:extLst>
              </a:tr>
              <a:tr h="293356">
                <a:tc>
                  <a:txBody>
                    <a:bodyPr/>
                    <a:lstStyle/>
                    <a:p>
                      <a:pPr algn="ctr"/>
                      <a:r>
                        <a:rPr lang="en-GB" altLang="it-IT" sz="2800" b="1" dirty="0" smtClean="0">
                          <a:latin typeface="Tahoma" panose="020B0604030504040204" pitchFamily="34" charset="0"/>
                          <a:ea typeface="Tahoma" panose="020B0604030504040204" pitchFamily="34" charset="0"/>
                          <a:cs typeface="Tahoma" panose="020B0604030504040204" pitchFamily="34" charset="0"/>
                        </a:rPr>
                        <a:t>CeB</a:t>
                      </a:r>
                      <a:r>
                        <a:rPr lang="en-GB" altLang="it-IT" sz="2800" b="1" baseline="-25000" dirty="0" smtClean="0">
                          <a:latin typeface="Tahoma" panose="020B0604030504040204" pitchFamily="34" charset="0"/>
                          <a:ea typeface="Tahoma" panose="020B0604030504040204" pitchFamily="34" charset="0"/>
                          <a:cs typeface="Tahoma" panose="020B0604030504040204" pitchFamily="34" charset="0"/>
                        </a:rPr>
                        <a:t>6</a:t>
                      </a:r>
                      <a:r>
                        <a:rPr lang="en-GB" altLang="it-IT" sz="2800" b="1" dirty="0" smtClean="0">
                          <a:latin typeface="Tahoma" panose="020B0604030504040204" pitchFamily="34" charset="0"/>
                          <a:ea typeface="Tahoma" panose="020B0604030504040204" pitchFamily="34" charset="0"/>
                          <a:cs typeface="Tahoma" panose="020B0604030504040204" pitchFamily="34" charset="0"/>
                        </a:rPr>
                        <a:t> </a:t>
                      </a:r>
                      <a:endParaRPr lang="it-IT" sz="2800" b="1"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2552</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2.5</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2"/>
                  </a:ext>
                </a:extLst>
              </a:tr>
              <a:tr h="293356">
                <a:tc>
                  <a:txBody>
                    <a:bodyPr/>
                    <a:lstStyle/>
                    <a:p>
                      <a:pPr algn="ctr"/>
                      <a:r>
                        <a:rPr lang="en-GB" altLang="it-IT" sz="2800" b="1" dirty="0" err="1" smtClean="0">
                          <a:latin typeface="Tahoma" panose="020B0604030504040204" pitchFamily="34" charset="0"/>
                          <a:ea typeface="Tahoma" panose="020B0604030504040204" pitchFamily="34" charset="0"/>
                          <a:cs typeface="Tahoma" panose="020B0604030504040204" pitchFamily="34" charset="0"/>
                        </a:rPr>
                        <a:t>AlN</a:t>
                      </a:r>
                      <a:r>
                        <a:rPr lang="en-GB" altLang="it-IT" sz="2800" b="1" dirty="0" smtClean="0">
                          <a:latin typeface="Tahoma" panose="020B0604030504040204" pitchFamily="34" charset="0"/>
                          <a:ea typeface="Tahoma" panose="020B0604030504040204" pitchFamily="34" charset="0"/>
                          <a:cs typeface="Tahoma" panose="020B0604030504040204" pitchFamily="34" charset="0"/>
                        </a:rPr>
                        <a:t> </a:t>
                      </a:r>
                      <a:endParaRPr lang="it-IT" sz="2800" b="1" baseline="-250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2200</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3.1-37</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3"/>
                  </a:ext>
                </a:extLst>
              </a:tr>
              <a:tr h="293356">
                <a:tc>
                  <a:txBody>
                    <a:bodyPr/>
                    <a:lstStyle/>
                    <a:p>
                      <a:pPr algn="ctr"/>
                      <a:r>
                        <a:rPr lang="en-GB" altLang="it-IT" sz="2800" b="1" dirty="0" smtClean="0">
                          <a:latin typeface="Tahoma" panose="020B0604030504040204" pitchFamily="34" charset="0"/>
                          <a:ea typeface="Tahoma" panose="020B0604030504040204" pitchFamily="34" charset="0"/>
                          <a:cs typeface="Tahoma" panose="020B0604030504040204" pitchFamily="34" charset="0"/>
                        </a:rPr>
                        <a:t>CN </a:t>
                      </a:r>
                      <a:endParaRPr lang="it-IT" sz="2800" b="1"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&gt;2300</a:t>
                      </a:r>
                      <a:endParaRPr lang="it-IT" sz="2800" dirty="0">
                        <a:latin typeface="+mj-lt"/>
                        <a:ea typeface="Tahoma" panose="020B0604030504040204" pitchFamily="34" charset="0"/>
                        <a:cs typeface="Tahoma" panose="020B0604030504040204" pitchFamily="34" charset="0"/>
                      </a:endParaRPr>
                    </a:p>
                  </a:txBody>
                  <a:tcPr anchor="ctr"/>
                </a:tc>
                <a:tc>
                  <a:txBody>
                    <a:bodyPr/>
                    <a:lstStyle/>
                    <a:p>
                      <a:pPr algn="ctr"/>
                      <a:r>
                        <a:rPr lang="it-IT" sz="2800" dirty="0" smtClean="0">
                          <a:latin typeface="+mj-lt"/>
                          <a:ea typeface="Tahoma" panose="020B0604030504040204" pitchFamily="34" charset="0"/>
                          <a:cs typeface="Tahoma" panose="020B0604030504040204" pitchFamily="34" charset="0"/>
                        </a:rPr>
                        <a:t>0.64-3.81</a:t>
                      </a:r>
                      <a:endParaRPr lang="it-IT" sz="2800" dirty="0">
                        <a:latin typeface="+mj-lt"/>
                        <a:ea typeface="Tahoma" panose="020B0604030504040204" pitchFamily="34" charset="0"/>
                        <a:cs typeface="Tahoma" panose="020B0604030504040204" pitchFamily="34" charset="0"/>
                      </a:endParaRPr>
                    </a:p>
                  </a:txBody>
                  <a:tcPr anchor="ctr"/>
                </a:tc>
                <a:extLst>
                  <a:ext uri="{0D108BD9-81ED-4DB2-BD59-A6C34878D82A}">
                    <a16:rowId xmlns:a16="http://schemas.microsoft.com/office/drawing/2014/main" val="10004"/>
                  </a:ext>
                </a:extLst>
              </a:tr>
            </a:tbl>
          </a:graphicData>
        </a:graphic>
      </p:graphicFrame>
      <p:sp>
        <p:nvSpPr>
          <p:cNvPr id="91" name="Rettangolo 90"/>
          <p:cNvSpPr/>
          <p:nvPr/>
        </p:nvSpPr>
        <p:spPr>
          <a:xfrm>
            <a:off x="616925" y="29753335"/>
            <a:ext cx="8966590" cy="1569660"/>
          </a:xfrm>
          <a:prstGeom prst="rect">
            <a:avLst/>
          </a:prstGeom>
        </p:spPr>
        <p:txBody>
          <a:bodyPr wrap="square">
            <a:spAutoFit/>
          </a:bodyPr>
          <a:lstStyle/>
          <a:p>
            <a:pPr algn="just"/>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All the selected materials are usually studied as</a:t>
            </a:r>
            <a:r>
              <a:rPr lang="en-US" sz="2400" b="1" i="0" u="none" strike="noStrike"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 efficient cathodes in field emission applications, with a particular attention to the </a:t>
            </a:r>
            <a:r>
              <a:rPr lang="en-US" sz="2400" b="1" dirty="0" smtClean="0">
                <a:latin typeface="Tahoma" panose="020B0604030504040204" pitchFamily="34" charset="0"/>
                <a:ea typeface="Tahoma" panose="020B0604030504040204" pitchFamily="34" charset="0"/>
                <a:cs typeface="Tahoma" panose="020B0604030504040204" pitchFamily="34" charset="0"/>
              </a:rPr>
              <a:t>effect of </a:t>
            </a:r>
            <a:r>
              <a:rPr lang="en-US" sz="2400" b="1" dirty="0" err="1" smtClean="0">
                <a:latin typeface="Tahoma" panose="020B0604030504040204" pitchFamily="34" charset="0"/>
                <a:ea typeface="Tahoma" panose="020B0604030504040204" pitchFamily="34" charset="0"/>
                <a:cs typeface="Tahoma" panose="020B0604030504040204" pitchFamily="34" charset="0"/>
              </a:rPr>
              <a:t>nanostructuring</a:t>
            </a:r>
            <a:r>
              <a:rPr lang="en-US" sz="2400" b="1" dirty="0" smtClean="0">
                <a:latin typeface="Tahoma" panose="020B0604030504040204" pitchFamily="34" charset="0"/>
                <a:ea typeface="Tahoma" panose="020B0604030504040204" pitchFamily="34" charset="0"/>
                <a:cs typeface="Tahoma" panose="020B0604030504040204" pitchFamily="34" charset="0"/>
              </a:rPr>
              <a:t> on the emission properties.</a:t>
            </a:r>
            <a:endPar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pic>
        <p:nvPicPr>
          <p:cNvPr id="1029" name="Picture 5" descr="C:\Users\utente\Dropbox\Dati e presentazioni\Cut-off figure.ti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929974" y="20213042"/>
            <a:ext cx="5533029" cy="38636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93" name="CasellaDiTesto 92"/>
          <p:cNvSpPr txBox="1"/>
          <p:nvPr/>
        </p:nvSpPr>
        <p:spPr>
          <a:xfrm>
            <a:off x="23698633" y="20241667"/>
            <a:ext cx="2664296" cy="461665"/>
          </a:xfrm>
          <a:prstGeom prst="rect">
            <a:avLst/>
          </a:prstGeom>
          <a:noFill/>
        </p:spPr>
        <p:txBody>
          <a:bodyPr wrap="square" rtlCol="0">
            <a:spAutoFit/>
          </a:bodyPr>
          <a:lstStyle/>
          <a:p>
            <a:pPr algn="ctr"/>
            <a:r>
              <a:rPr lang="it-IT" sz="2400" b="1" i="1" dirty="0" smtClean="0">
                <a:latin typeface="Tahoma" panose="020B0604030504040204" pitchFamily="34" charset="0"/>
                <a:ea typeface="Tahoma" panose="020B0604030504040204" pitchFamily="34" charset="0"/>
                <a:cs typeface="Tahoma" panose="020B0604030504040204" pitchFamily="34" charset="0"/>
              </a:rPr>
              <a:t>La-B</a:t>
            </a:r>
            <a:endParaRPr lang="it-IT" sz="2400" b="1" i="1" dirty="0">
              <a:latin typeface="Tahoma" panose="020B0604030504040204" pitchFamily="34" charset="0"/>
              <a:ea typeface="Tahoma" panose="020B0604030504040204" pitchFamily="34" charset="0"/>
              <a:cs typeface="Tahoma" panose="020B0604030504040204" pitchFamily="34" charset="0"/>
            </a:endParaRPr>
          </a:p>
        </p:txBody>
      </p:sp>
      <p:sp>
        <p:nvSpPr>
          <p:cNvPr id="97" name="CasellaDiTesto 96"/>
          <p:cNvSpPr txBox="1"/>
          <p:nvPr/>
        </p:nvSpPr>
        <p:spPr>
          <a:xfrm>
            <a:off x="731189" y="31670253"/>
            <a:ext cx="8665918" cy="1355371"/>
          </a:xfrm>
          <a:prstGeom prst="rect">
            <a:avLst/>
          </a:prstGeom>
          <a:noFill/>
          <a:ln w="38100">
            <a:solidFill>
              <a:schemeClr val="tx1"/>
            </a:solidFill>
          </a:ln>
        </p:spPr>
        <p:txBody>
          <a:bodyPr wrap="square" rtlCol="0">
            <a:spAutoFit/>
          </a:bodyPr>
          <a:lstStyle/>
          <a:p>
            <a:pPr marL="0" indent="0" algn="ctr">
              <a:lnSpc>
                <a:spcPct val="114000"/>
              </a:lnSpc>
              <a:buFont typeface="Arial" panose="020B0604020202020204" pitchFamily="34" charset="0"/>
              <a:buNone/>
            </a:pPr>
            <a:r>
              <a:rPr lang="en-US" sz="2400" b="1" i="0" u="none" strike="noStrike" kern="1200" baseline="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THIS</a:t>
            </a:r>
            <a:r>
              <a:rPr lang="en-US" sz="2400" b="1" i="0" u="none" strike="noStrike" kern="120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 WORK AIMS AT FINDING THE BEST DEPOSITION CONDITIONS FOR MAXIMZING THE THERMALLY-STIMULATED ELECTRON EMISSION</a:t>
            </a:r>
            <a:endParaRPr lang="it-IT" sz="2400" b="1" i="0"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98" name="Rettangolo 97"/>
          <p:cNvSpPr/>
          <p:nvPr/>
        </p:nvSpPr>
        <p:spPr>
          <a:xfrm>
            <a:off x="19118187" y="32027773"/>
            <a:ext cx="7632848" cy="830997"/>
          </a:xfrm>
          <a:prstGeom prst="rect">
            <a:avLst/>
          </a:prstGeom>
        </p:spPr>
        <p:txBody>
          <a:bodyPr wrap="square">
            <a:spAutoFit/>
          </a:bodyPr>
          <a:lstStyle/>
          <a:p>
            <a:pPr algn="ctr"/>
            <a:r>
              <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The</a:t>
            </a:r>
            <a:r>
              <a:rPr lang="en-US" sz="2400" b="1" i="0" u="none" strike="noStrike"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 emission capability remains unaltered after many thermal cycles from 300 to 1300 K</a:t>
            </a:r>
            <a:endParaRPr lang="en-US" sz="2400" b="1" i="0" u="none" strike="noStrike" kern="120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9176626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TotalTime>
  <Words>842</Words>
  <Application>Microsoft Office PowerPoint</Application>
  <PresentationFormat>Personalizzato</PresentationFormat>
  <Paragraphs>162</Paragraphs>
  <Slides>1</Slides>
  <Notes>1</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vt:i4>
      </vt:variant>
    </vt:vector>
  </HeadingPairs>
  <TitlesOfParts>
    <vt:vector size="7" baseType="lpstr">
      <vt:lpstr>MS PGothic</vt:lpstr>
      <vt:lpstr>Arial</vt:lpstr>
      <vt:lpstr>Calibri</vt:lpstr>
      <vt:lpstr>Symbol</vt:lpstr>
      <vt:lpstr>Tahoma</vt:lpstr>
      <vt:lpstr>Tema di Office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alessandro bellucci</cp:lastModifiedBy>
  <cp:revision>42</cp:revision>
  <cp:lastPrinted>2017-09-01T15:34:15Z</cp:lastPrinted>
  <dcterms:created xsi:type="dcterms:W3CDTF">2017-09-01T07:37:31Z</dcterms:created>
  <dcterms:modified xsi:type="dcterms:W3CDTF">2017-12-19T11:21:56Z</dcterms:modified>
</cp:coreProperties>
</file>